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119" d="100"/>
          <a:sy n="119" d="100"/>
        </p:scale>
        <p:origin x="114"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1205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4/3/2019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4758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67607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89168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07654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533731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543918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0898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5172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6253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5025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85967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55542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9303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9255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495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7815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8A87A34-81AB-432B-8DAE-1953F412C126}" type="datetimeFigureOut">
              <a:rPr lang="en-US" smtClean="0"/>
              <a:pPr/>
              <a:t>4/3/2019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5232071"/>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mukesh@robinsonsterling.com" TargetMode="External"/><Relationship Id="rId2" Type="http://schemas.openxmlformats.org/officeDocument/2006/relationships/hyperlink" Target="mailto:Deepak@robinsonsterling.com" TargetMode="Externa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mailto:Antony@robinsonsterlong.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xero.com/uk/resources/making-tax-digital/" TargetMode="External"/><Relationship Id="rId7" Type="http://schemas.openxmlformats.org/officeDocument/2006/relationships/image" Target="../media/image2.png"/><Relationship Id="rId2" Type="http://schemas.openxmlformats.org/officeDocument/2006/relationships/hyperlink" Target="https://www.sage.com/en-gb/making-tax-digital/" TargetMode="External"/><Relationship Id="rId1" Type="http://schemas.openxmlformats.org/officeDocument/2006/relationships/slideLayout" Target="../slideLayouts/slideLayout3.xml"/><Relationship Id="rId6" Type="http://schemas.openxmlformats.org/officeDocument/2006/relationships/hyperlink" Target="https://www.freeagent.com/guides/making-tax-digital/" TargetMode="External"/><Relationship Id="rId5" Type="http://schemas.openxmlformats.org/officeDocument/2006/relationships/hyperlink" Target="https://tax.thomsonreuters.co.uk/digita/" TargetMode="External"/><Relationship Id="rId4" Type="http://schemas.openxmlformats.org/officeDocument/2006/relationships/hyperlink" Target="https://quickbooks.intuit.com/uk/making-tax-digita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iris.co.uk/insight/making-tax-digital/VAT-Filer/" TargetMode="External"/><Relationship Id="rId7" Type="http://schemas.openxmlformats.org/officeDocument/2006/relationships/image" Target="../media/image2.png"/><Relationship Id="rId2" Type="http://schemas.openxmlformats.org/officeDocument/2006/relationships/hyperlink" Target="https://tax.thomsonreuters.co.uk/onvio/making-tax-digital-software" TargetMode="External"/><Relationship Id="rId1" Type="http://schemas.openxmlformats.org/officeDocument/2006/relationships/slideLayout" Target="../slideLayouts/slideLayout3.xml"/><Relationship Id="rId6" Type="http://schemas.openxmlformats.org/officeDocument/2006/relationships/hyperlink" Target="https://vitaltax.uk/" TargetMode="External"/><Relationship Id="rId5" Type="http://schemas.openxmlformats.org/officeDocument/2006/relationships/hyperlink" Target="https://www.absoluteexcelvatfiler.co.uk/" TargetMode="External"/><Relationship Id="rId4" Type="http://schemas.openxmlformats.org/officeDocument/2006/relationships/hyperlink" Target="http://www.vatcontroller.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6983" y="6069780"/>
            <a:ext cx="4986894" cy="729343"/>
          </a:xfrm>
        </p:spPr>
        <p:txBody>
          <a:bodyPr>
            <a:normAutofit/>
          </a:bodyPr>
          <a:lstStyle/>
          <a:p>
            <a:r>
              <a:rPr lang="en-GB" dirty="0" smtClean="0">
                <a:latin typeface="Times New Roman" panose="02020603050405020304" pitchFamily="18" charset="0"/>
                <a:cs typeface="Times New Roman" panose="02020603050405020304" pitchFamily="18" charset="0"/>
              </a:rPr>
              <a:t>Robinson Sterling</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4212" y="685801"/>
            <a:ext cx="8534400" cy="1816768"/>
          </a:xfrm>
        </p:spPr>
        <p:txBody>
          <a:bodyPr>
            <a:normAutofit/>
          </a:bodyPr>
          <a:lstStyle/>
          <a:p>
            <a:pPr marL="0" indent="0">
              <a:buNone/>
            </a:pPr>
            <a:r>
              <a:rPr lang="en-GB" sz="4800" dirty="0" smtClean="0">
                <a:latin typeface="Calibri" panose="020F0502020204030204" pitchFamily="34" charset="0"/>
              </a:rPr>
              <a:t>A GUIDE TO MAKING TAX DIGITAL (MTD) FOR VAT</a:t>
            </a:r>
            <a:endParaRPr lang="en-GB" sz="4800" dirty="0">
              <a:latin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6538" y="2226117"/>
            <a:ext cx="3810000" cy="34575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3787" y="5683692"/>
            <a:ext cx="428625" cy="485775"/>
          </a:xfrm>
          <a:prstGeom prst="rect">
            <a:avLst/>
          </a:prstGeom>
        </p:spPr>
      </p:pic>
    </p:spTree>
    <p:extLst>
      <p:ext uri="{BB962C8B-B14F-4D97-AF65-F5344CB8AC3E}">
        <p14:creationId xmlns:p14="http://schemas.microsoft.com/office/powerpoint/2010/main" val="11702064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2843" y="6248399"/>
            <a:ext cx="4409157" cy="542369"/>
          </a:xfrm>
        </p:spPr>
        <p:txBody>
          <a:bodyPr>
            <a:normAutofit fontScale="90000"/>
          </a:bodyPr>
          <a:lstStyle/>
          <a:p>
            <a:r>
              <a:rPr lang="en-GB" dirty="0" smtClean="0">
                <a:solidFill>
                  <a:schemeClr val="bg2">
                    <a:lumMod val="50000"/>
                  </a:schemeClr>
                </a:solidFill>
                <a:latin typeface="Times New Roman" panose="02020603050405020304" pitchFamily="18" charset="0"/>
                <a:cs typeface="Times New Roman" panose="02020603050405020304" pitchFamily="18" charset="0"/>
              </a:rPr>
              <a:t>Robinson sterling</a:t>
            </a:r>
            <a:endParaRPr lang="en-GB" dirty="0">
              <a:solidFill>
                <a:schemeClr val="bg2">
                  <a:lumMod val="50000"/>
                </a:schemeClr>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684210" y="292769"/>
            <a:ext cx="9342105" cy="5876698"/>
          </a:xfrm>
        </p:spPr>
        <p:txBody>
          <a:bodyPr>
            <a:normAutofit fontScale="85000" lnSpcReduction="20000"/>
          </a:bodyPr>
          <a:lstStyle/>
          <a:p>
            <a:r>
              <a:rPr lang="en-GB" sz="3300" b="1" u="sng" dirty="0">
                <a:solidFill>
                  <a:schemeClr val="tx1"/>
                </a:solidFill>
              </a:rPr>
              <a:t>How the team at Robinson Sterling can help</a:t>
            </a:r>
            <a:endParaRPr lang="en-GB" sz="3300" dirty="0">
              <a:solidFill>
                <a:schemeClr val="tx1"/>
              </a:solidFill>
            </a:endParaRPr>
          </a:p>
          <a:p>
            <a:r>
              <a:rPr lang="en-GB" dirty="0"/>
              <a:t> </a:t>
            </a:r>
          </a:p>
          <a:p>
            <a:pPr marL="342900" lvl="0" indent="-342900">
              <a:buFont typeface="Arial" panose="020B0604020202020204" pitchFamily="34" charset="0"/>
              <a:buChar char="•"/>
            </a:pPr>
            <a:r>
              <a:rPr lang="en-GB" sz="1900" dirty="0">
                <a:solidFill>
                  <a:schemeClr val="tx1"/>
                </a:solidFill>
              </a:rPr>
              <a:t>For existing and new clients who currently use their own accounting software, we can undertake a review of your software and advise you as to its suitability and identify further any requirements for making it MTD compliant for VAT.</a:t>
            </a:r>
          </a:p>
          <a:p>
            <a:r>
              <a:rPr lang="en-GB" sz="1900" dirty="0">
                <a:solidFill>
                  <a:schemeClr val="tx1"/>
                </a:solidFill>
              </a:rPr>
              <a:t> </a:t>
            </a:r>
          </a:p>
          <a:p>
            <a:pPr marL="342900" lvl="0" indent="-342900">
              <a:buFont typeface="Arial" panose="020B0604020202020204" pitchFamily="34" charset="0"/>
              <a:buChar char="•"/>
            </a:pPr>
            <a:r>
              <a:rPr lang="en-GB" sz="1900" dirty="0">
                <a:solidFill>
                  <a:schemeClr val="tx1"/>
                </a:solidFill>
              </a:rPr>
              <a:t>For clients who prepare and submit VAT returns using their own software which is MTD compliant, we are happy to check your business’s VAT return every quarter, having been authorised to gain remote access to your software, prior to submission to the HMRC.</a:t>
            </a:r>
          </a:p>
          <a:p>
            <a:r>
              <a:rPr lang="en-GB" sz="1900" dirty="0">
                <a:solidFill>
                  <a:schemeClr val="tx1"/>
                </a:solidFill>
              </a:rPr>
              <a:t> </a:t>
            </a:r>
          </a:p>
          <a:p>
            <a:pPr marL="342900" lvl="0" indent="-342900">
              <a:buFont typeface="Arial" panose="020B0604020202020204" pitchFamily="34" charset="0"/>
              <a:buChar char="•"/>
            </a:pPr>
            <a:r>
              <a:rPr lang="en-GB" sz="1900" dirty="0">
                <a:solidFill>
                  <a:schemeClr val="tx1"/>
                </a:solidFill>
              </a:rPr>
              <a:t>For new and existing clients who provide us with their records so as to enable us to digitally record these using either SAGE Line50 or Microsoft Excel, we shall be using our firm’s bridging software so as to file your business VAT returns. </a:t>
            </a:r>
          </a:p>
          <a:p>
            <a:r>
              <a:rPr lang="en-GB" sz="1900" dirty="0">
                <a:solidFill>
                  <a:schemeClr val="tx1"/>
                </a:solidFill>
              </a:rPr>
              <a:t> </a:t>
            </a:r>
          </a:p>
          <a:p>
            <a:pPr marL="342900" lvl="0" indent="-342900">
              <a:buFont typeface="Arial" panose="020B0604020202020204" pitchFamily="34" charset="0"/>
              <a:buChar char="•"/>
            </a:pPr>
            <a:r>
              <a:rPr lang="en-GB" sz="1900" dirty="0">
                <a:solidFill>
                  <a:schemeClr val="tx1"/>
                </a:solidFill>
              </a:rPr>
              <a:t>For further information and a quote for our charges for the above, please contact any one of the following:</a:t>
            </a:r>
          </a:p>
          <a:p>
            <a:r>
              <a:rPr lang="en-GB" sz="1900" dirty="0">
                <a:solidFill>
                  <a:schemeClr val="tx1"/>
                </a:solidFill>
              </a:rPr>
              <a:t> </a:t>
            </a:r>
          </a:p>
          <a:p>
            <a:pPr marL="800100" lvl="1" indent="-342900">
              <a:buFont typeface="Wingdings" panose="05000000000000000000" pitchFamily="2" charset="2"/>
              <a:buChar char="Ø"/>
            </a:pPr>
            <a:r>
              <a:rPr lang="en-GB" sz="1900" dirty="0" smtClean="0">
                <a:solidFill>
                  <a:schemeClr val="tx1"/>
                </a:solidFill>
              </a:rPr>
              <a:t>Deepak </a:t>
            </a:r>
            <a:r>
              <a:rPr lang="en-GB" sz="1900" dirty="0">
                <a:solidFill>
                  <a:schemeClr val="tx1"/>
                </a:solidFill>
              </a:rPr>
              <a:t>Vijh on </a:t>
            </a:r>
            <a:r>
              <a:rPr lang="en-GB" sz="1900" u="sng" dirty="0">
                <a:solidFill>
                  <a:schemeClr val="tx1"/>
                </a:solidFill>
                <a:hlinkClick r:id="rId2"/>
              </a:rPr>
              <a:t>Deepak@robinsonsterling.com</a:t>
            </a:r>
            <a:endParaRPr lang="en-GB" sz="1900" dirty="0">
              <a:solidFill>
                <a:schemeClr val="tx1"/>
              </a:solidFill>
            </a:endParaRPr>
          </a:p>
          <a:p>
            <a:pPr marL="800100" lvl="1" indent="-342900">
              <a:buFont typeface="Wingdings" panose="05000000000000000000" pitchFamily="2" charset="2"/>
              <a:buChar char="Ø"/>
            </a:pPr>
            <a:r>
              <a:rPr lang="en-GB" sz="1900" dirty="0">
                <a:solidFill>
                  <a:schemeClr val="tx1"/>
                </a:solidFill>
              </a:rPr>
              <a:t>Mukesh Pandit on </a:t>
            </a:r>
            <a:r>
              <a:rPr lang="en-GB" sz="1900" u="sng" dirty="0">
                <a:solidFill>
                  <a:schemeClr val="tx1"/>
                </a:solidFill>
                <a:hlinkClick r:id="rId3"/>
              </a:rPr>
              <a:t>mukesh@robinsonsterling.com</a:t>
            </a:r>
            <a:endParaRPr lang="en-GB" sz="1900" dirty="0">
              <a:solidFill>
                <a:schemeClr val="tx1"/>
              </a:solidFill>
            </a:endParaRPr>
          </a:p>
          <a:p>
            <a:pPr marL="800100" lvl="1" indent="-342900">
              <a:buFont typeface="Wingdings" panose="05000000000000000000" pitchFamily="2" charset="2"/>
              <a:buChar char="Ø"/>
            </a:pPr>
            <a:r>
              <a:rPr lang="en-GB" sz="1900" dirty="0">
                <a:solidFill>
                  <a:schemeClr val="tx1"/>
                </a:solidFill>
              </a:rPr>
              <a:t>Alfred Antonyrajah on </a:t>
            </a:r>
            <a:r>
              <a:rPr lang="en-GB" sz="1900" u="sng" dirty="0">
                <a:solidFill>
                  <a:schemeClr val="tx1"/>
                </a:solidFill>
                <a:hlinkClick r:id="rId4"/>
              </a:rPr>
              <a:t>Antony@robinsonsterlong.com</a:t>
            </a:r>
            <a:endParaRPr lang="en-GB" sz="1900" dirty="0">
              <a:solidFill>
                <a:schemeClr val="tx1"/>
              </a:solidFill>
            </a:endParaRPr>
          </a:p>
          <a:p>
            <a:endParaRPr lang="en-GB"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43787" y="5683692"/>
            <a:ext cx="428625" cy="485775"/>
          </a:xfrm>
          <a:prstGeom prst="rect">
            <a:avLst/>
          </a:prstGeom>
        </p:spPr>
      </p:pic>
    </p:spTree>
    <p:extLst>
      <p:ext uri="{BB962C8B-B14F-4D97-AF65-F5344CB8AC3E}">
        <p14:creationId xmlns:p14="http://schemas.microsoft.com/office/powerpoint/2010/main" val="4234706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1239" y="6271075"/>
            <a:ext cx="3976592" cy="540076"/>
          </a:xfrm>
        </p:spPr>
        <p:txBody>
          <a:bodyPr>
            <a:normAutofit fontScale="90000"/>
          </a:bodyPr>
          <a:lstStyle/>
          <a:p>
            <a:r>
              <a:rPr lang="en-GB" sz="3200" dirty="0">
                <a:solidFill>
                  <a:schemeClr val="bg2">
                    <a:lumMod val="50000"/>
                  </a:schemeClr>
                </a:solidFill>
                <a:latin typeface="Times New Roman" panose="02020603050405020304" pitchFamily="18" charset="0"/>
                <a:cs typeface="Times New Roman" panose="02020603050405020304" pitchFamily="18" charset="0"/>
              </a:rPr>
              <a:t>Robinson Sterling</a:t>
            </a:r>
            <a:endParaRPr lang="en-GB" sz="3200" dirty="0">
              <a:solidFill>
                <a:schemeClr val="bg2">
                  <a:lumMod val="50000"/>
                </a:schemeClr>
              </a:solidFill>
            </a:endParaRPr>
          </a:p>
        </p:txBody>
      </p:sp>
      <p:sp>
        <p:nvSpPr>
          <p:cNvPr id="4" name="Text Placeholder 3"/>
          <p:cNvSpPr>
            <a:spLocks noGrp="1"/>
          </p:cNvSpPr>
          <p:nvPr>
            <p:ph type="body" idx="1"/>
          </p:nvPr>
        </p:nvSpPr>
        <p:spPr>
          <a:xfrm>
            <a:off x="426394" y="401793"/>
            <a:ext cx="9607944" cy="5524786"/>
          </a:xfrm>
        </p:spPr>
        <p:txBody>
          <a:bodyPr>
            <a:normAutofit lnSpcReduction="10000"/>
          </a:bodyPr>
          <a:lstStyle/>
          <a:p>
            <a:r>
              <a:rPr lang="en-GB" sz="2800" b="1" u="sng" dirty="0" smtClean="0">
                <a:solidFill>
                  <a:schemeClr val="tx1"/>
                </a:solidFill>
              </a:rPr>
              <a:t>Summary of the new MTD regulations</a:t>
            </a:r>
            <a:r>
              <a:rPr lang="en-GB" sz="2800" b="1" dirty="0" smtClean="0">
                <a:solidFill>
                  <a:schemeClr val="tx1"/>
                </a:solidFill>
              </a:rPr>
              <a:t> (1)</a:t>
            </a:r>
          </a:p>
          <a:p>
            <a:endParaRPr lang="en-GB" sz="1600" b="1" u="sng" dirty="0" smtClean="0">
              <a:solidFill>
                <a:schemeClr val="tx1"/>
              </a:solidFill>
            </a:endParaRPr>
          </a:p>
          <a:p>
            <a:pPr marL="285750" lvl="0" indent="-285750">
              <a:buFont typeface="Arial" panose="020B0604020202020204" pitchFamily="34" charset="0"/>
              <a:buChar char="•"/>
            </a:pPr>
            <a:r>
              <a:rPr lang="en-GB" dirty="0" smtClean="0">
                <a:solidFill>
                  <a:schemeClr val="tx1"/>
                </a:solidFill>
              </a:rPr>
              <a:t>The new regulations for MTD for VAT apply from the first VAT period (quarter) of a business commencing on or after 1 April 2019.</a:t>
            </a:r>
          </a:p>
          <a:p>
            <a:pPr lvl="0"/>
            <a:endParaRPr lang="en-GB" dirty="0">
              <a:solidFill>
                <a:schemeClr val="tx1"/>
              </a:solidFill>
            </a:endParaRPr>
          </a:p>
          <a:p>
            <a:pPr marL="285750" lvl="0" indent="-285750">
              <a:buFont typeface="Arial" panose="020B0604020202020204" pitchFamily="34" charset="0"/>
              <a:buChar char="•"/>
            </a:pPr>
            <a:r>
              <a:rPr lang="en-GB" dirty="0" smtClean="0">
                <a:solidFill>
                  <a:schemeClr val="tx1"/>
                </a:solidFill>
              </a:rPr>
              <a:t>MTD </a:t>
            </a:r>
            <a:r>
              <a:rPr lang="en-GB" dirty="0">
                <a:solidFill>
                  <a:schemeClr val="tx1"/>
                </a:solidFill>
              </a:rPr>
              <a:t>for VAT requires VAT registered businesses with a taxable turnover exceeding the VAT registration threshold of £85,000 to keep records in a digital format and file their returns using HMRC approved software</a:t>
            </a:r>
            <a:r>
              <a:rPr lang="en-GB" dirty="0" smtClean="0">
                <a:solidFill>
                  <a:schemeClr val="tx1"/>
                </a:solidFill>
              </a:rPr>
              <a:t>.</a:t>
            </a:r>
          </a:p>
          <a:p>
            <a:pPr lvl="0"/>
            <a:endParaRPr lang="en-GB" dirty="0">
              <a:solidFill>
                <a:schemeClr val="tx1"/>
              </a:solidFill>
            </a:endParaRPr>
          </a:p>
          <a:p>
            <a:pPr marL="285750" indent="-285750">
              <a:buFont typeface="Arial" panose="020B0604020202020204" pitchFamily="34" charset="0"/>
              <a:buChar char="•"/>
            </a:pPr>
            <a:r>
              <a:rPr lang="en-GB" dirty="0">
                <a:solidFill>
                  <a:schemeClr val="tx1"/>
                </a:solidFill>
              </a:rPr>
              <a:t> </a:t>
            </a:r>
            <a:r>
              <a:rPr lang="en-GB" dirty="0" smtClean="0">
                <a:solidFill>
                  <a:schemeClr val="tx1"/>
                </a:solidFill>
              </a:rPr>
              <a:t>The software to be used must be capable of:</a:t>
            </a:r>
          </a:p>
          <a:p>
            <a:pPr marL="742950" lvl="1" indent="-285750">
              <a:buFont typeface="Wingdings" panose="05000000000000000000" pitchFamily="2" charset="2"/>
              <a:buChar char="Ø"/>
            </a:pPr>
            <a:r>
              <a:rPr lang="en-GB" dirty="0" smtClean="0">
                <a:solidFill>
                  <a:schemeClr val="tx1"/>
                </a:solidFill>
              </a:rPr>
              <a:t>Maintaining </a:t>
            </a:r>
            <a:r>
              <a:rPr lang="en-GB" dirty="0">
                <a:solidFill>
                  <a:schemeClr val="tx1"/>
                </a:solidFill>
              </a:rPr>
              <a:t>the trading and financial records of the business.</a:t>
            </a:r>
          </a:p>
          <a:p>
            <a:pPr marL="742950" lvl="1" indent="-285750">
              <a:buFont typeface="Wingdings" panose="05000000000000000000" pitchFamily="2" charset="2"/>
              <a:buChar char="Ø"/>
            </a:pPr>
            <a:r>
              <a:rPr lang="en-GB" dirty="0">
                <a:solidFill>
                  <a:schemeClr val="tx1"/>
                </a:solidFill>
              </a:rPr>
              <a:t>Preparing the business’ VAT Returns from the information in those digital records, and </a:t>
            </a:r>
          </a:p>
          <a:p>
            <a:pPr marL="742950" lvl="1" indent="-285750">
              <a:buFont typeface="Wingdings" panose="05000000000000000000" pitchFamily="2" charset="2"/>
              <a:buChar char="Ø"/>
            </a:pPr>
            <a:r>
              <a:rPr lang="en-GB" dirty="0">
                <a:solidFill>
                  <a:schemeClr val="tx1"/>
                </a:solidFill>
              </a:rPr>
              <a:t>Communicating with HMRC digitally via their Application Programming Interface (API) </a:t>
            </a:r>
            <a:r>
              <a:rPr lang="en-GB" dirty="0" smtClean="0">
                <a:solidFill>
                  <a:schemeClr val="tx1"/>
                </a:solidFill>
              </a:rPr>
              <a:t>platform</a:t>
            </a:r>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a:p>
            <a:endParaRPr lang="en-GB" dirty="0" smtClean="0">
              <a:solidFill>
                <a:schemeClr val="tx1"/>
              </a:solidFill>
            </a:endParaRPr>
          </a:p>
          <a:p>
            <a:endParaRPr lang="en-GB" dirty="0">
              <a:solidFill>
                <a:schemeClr val="tx1"/>
              </a:solidFill>
            </a:endParaRPr>
          </a:p>
          <a:p>
            <a:endParaRPr lang="en-GB" sz="1400" b="1" u="sng"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3787" y="5683692"/>
            <a:ext cx="428625" cy="485775"/>
          </a:xfrm>
          <a:prstGeom prst="rect">
            <a:avLst/>
          </a:prstGeom>
        </p:spPr>
      </p:pic>
    </p:spTree>
    <p:extLst>
      <p:ext uri="{BB962C8B-B14F-4D97-AF65-F5344CB8AC3E}">
        <p14:creationId xmlns:p14="http://schemas.microsoft.com/office/powerpoint/2010/main" val="316167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8780" y="6184231"/>
            <a:ext cx="4353010" cy="606537"/>
          </a:xfrm>
        </p:spPr>
        <p:txBody>
          <a:bodyPr>
            <a:normAutofit fontScale="90000"/>
          </a:bodyPr>
          <a:lstStyle/>
          <a:p>
            <a:r>
              <a:rPr lang="en-GB" dirty="0" smtClean="0">
                <a:solidFill>
                  <a:schemeClr val="bg2">
                    <a:lumMod val="50000"/>
                  </a:schemeClr>
                </a:solidFill>
                <a:latin typeface="Times New Roman" panose="02020603050405020304" pitchFamily="18" charset="0"/>
                <a:cs typeface="Times New Roman" panose="02020603050405020304" pitchFamily="18" charset="0"/>
              </a:rPr>
              <a:t>ROBINSON STERLING</a:t>
            </a:r>
            <a:endParaRPr lang="en-GB" dirty="0">
              <a:solidFill>
                <a:schemeClr val="bg2">
                  <a:lumMod val="50000"/>
                </a:schemeClr>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579940" y="397041"/>
            <a:ext cx="8534400" cy="5634791"/>
          </a:xfrm>
        </p:spPr>
        <p:txBody>
          <a:bodyPr>
            <a:normAutofit fontScale="92500" lnSpcReduction="20000"/>
          </a:bodyPr>
          <a:lstStyle/>
          <a:p>
            <a:r>
              <a:rPr lang="en-GB" sz="2800" b="1" u="sng" dirty="0">
                <a:solidFill>
                  <a:schemeClr val="tx1"/>
                </a:solidFill>
              </a:rPr>
              <a:t>Summary of the new MTD </a:t>
            </a:r>
            <a:r>
              <a:rPr lang="en-GB" sz="2800" b="1" u="sng" dirty="0" smtClean="0">
                <a:solidFill>
                  <a:schemeClr val="tx1"/>
                </a:solidFill>
              </a:rPr>
              <a:t>regulations</a:t>
            </a:r>
            <a:r>
              <a:rPr lang="en-GB" sz="2800" b="1" dirty="0" smtClean="0">
                <a:solidFill>
                  <a:schemeClr val="tx1"/>
                </a:solidFill>
              </a:rPr>
              <a:t> (2)</a:t>
            </a:r>
            <a:endParaRPr lang="en-GB" sz="2800" b="1" u="sng" dirty="0">
              <a:solidFill>
                <a:schemeClr val="tx1"/>
              </a:solidFill>
            </a:endParaRPr>
          </a:p>
          <a:p>
            <a:pPr lvl="0"/>
            <a:endParaRPr lang="en-GB" sz="1600" dirty="0">
              <a:solidFill>
                <a:schemeClr val="tx1"/>
              </a:solidFill>
            </a:endParaRPr>
          </a:p>
          <a:p>
            <a:pPr marL="285750" lvl="0" indent="-285750">
              <a:buFont typeface="Arial" panose="020B0604020202020204" pitchFamily="34" charset="0"/>
              <a:buChar char="•"/>
            </a:pPr>
            <a:r>
              <a:rPr lang="en-GB" sz="1900" dirty="0" smtClean="0">
                <a:solidFill>
                  <a:schemeClr val="tx1"/>
                </a:solidFill>
              </a:rPr>
              <a:t>The </a:t>
            </a:r>
            <a:r>
              <a:rPr lang="en-GB" sz="1900" dirty="0">
                <a:solidFill>
                  <a:schemeClr val="tx1"/>
                </a:solidFill>
              </a:rPr>
              <a:t>Government Gateway used by VAT registered businesses for filing their VAT Returns will be disabled on or after 1 April 2019, </a:t>
            </a:r>
          </a:p>
          <a:p>
            <a:r>
              <a:rPr lang="en-GB" sz="1900" dirty="0">
                <a:solidFill>
                  <a:schemeClr val="tx1"/>
                </a:solidFill>
              </a:rPr>
              <a:t> </a:t>
            </a:r>
          </a:p>
          <a:p>
            <a:pPr marL="285750" lvl="0" indent="-285750">
              <a:buFont typeface="Arial" panose="020B0604020202020204" pitchFamily="34" charset="0"/>
              <a:buChar char="•"/>
            </a:pPr>
            <a:r>
              <a:rPr lang="en-GB" sz="1900" dirty="0">
                <a:solidFill>
                  <a:schemeClr val="tx1"/>
                </a:solidFill>
              </a:rPr>
              <a:t>VAT registered businesses will have to register with the HMRC, effectively informing them that they wish to use the MTD for VAT service and also date of their next VAT period (quarter).</a:t>
            </a:r>
          </a:p>
          <a:p>
            <a:r>
              <a:rPr lang="en-GB" sz="1900" dirty="0">
                <a:solidFill>
                  <a:schemeClr val="tx1"/>
                </a:solidFill>
              </a:rPr>
              <a:t> </a:t>
            </a:r>
          </a:p>
          <a:p>
            <a:pPr marL="285750" lvl="0" indent="-285750">
              <a:buFont typeface="Arial" panose="020B0604020202020204" pitchFamily="34" charset="0"/>
              <a:buChar char="•"/>
            </a:pPr>
            <a:r>
              <a:rPr lang="en-GB" sz="1900" dirty="0">
                <a:solidFill>
                  <a:schemeClr val="tx1"/>
                </a:solidFill>
              </a:rPr>
              <a:t>Having completed the registration for MTD, the VAT registered business will then have to comply with the new regulations from that date.</a:t>
            </a:r>
          </a:p>
          <a:p>
            <a:r>
              <a:rPr lang="en-GB" sz="1900" dirty="0">
                <a:solidFill>
                  <a:schemeClr val="tx1"/>
                </a:solidFill>
              </a:rPr>
              <a:t> </a:t>
            </a:r>
          </a:p>
          <a:p>
            <a:pPr marL="285750" lvl="0" indent="-285750">
              <a:buFont typeface="Arial" panose="020B0604020202020204" pitchFamily="34" charset="0"/>
              <a:buChar char="•"/>
            </a:pPr>
            <a:r>
              <a:rPr lang="en-GB" sz="1900" dirty="0">
                <a:solidFill>
                  <a:schemeClr val="tx1"/>
                </a:solidFill>
              </a:rPr>
              <a:t>Once a business has registered for MTD for VAT, it will be required to follow the new regulations even if taxable turnover of the business falls below the £85,000 VAT registration threshold.</a:t>
            </a:r>
          </a:p>
          <a:p>
            <a:r>
              <a:rPr lang="en-GB" sz="1900" dirty="0">
                <a:solidFill>
                  <a:schemeClr val="tx1"/>
                </a:solidFill>
              </a:rPr>
              <a:t> </a:t>
            </a:r>
          </a:p>
          <a:p>
            <a:pPr marL="285750" indent="-285750">
              <a:buFont typeface="Arial" panose="020B0604020202020204" pitchFamily="34" charset="0"/>
              <a:buChar char="•"/>
            </a:pPr>
            <a:r>
              <a:rPr lang="en-GB" sz="1900" dirty="0">
                <a:solidFill>
                  <a:schemeClr val="tx1"/>
                </a:solidFill>
              </a:rPr>
              <a:t>The only option available to the business to come out of the MTD regulations would </a:t>
            </a:r>
            <a:r>
              <a:rPr lang="en-GB" sz="1900" dirty="0" smtClean="0">
                <a:solidFill>
                  <a:schemeClr val="tx1"/>
                </a:solidFill>
              </a:rPr>
              <a:t>be to de-register for VAT</a:t>
            </a:r>
            <a:r>
              <a:rPr lang="en-GB" dirty="0" smtClean="0">
                <a:solidFill>
                  <a:schemeClr val="tx1"/>
                </a:solidFill>
              </a:rPr>
              <a:t>.</a:t>
            </a:r>
            <a:endParaRPr lang="en-GB"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3787" y="5683692"/>
            <a:ext cx="428625" cy="485775"/>
          </a:xfrm>
          <a:prstGeom prst="rect">
            <a:avLst/>
          </a:prstGeom>
        </p:spPr>
      </p:pic>
    </p:spTree>
    <p:extLst>
      <p:ext uri="{BB962C8B-B14F-4D97-AF65-F5344CB8AC3E}">
        <p14:creationId xmlns:p14="http://schemas.microsoft.com/office/powerpoint/2010/main" val="1110313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38705" y="6212124"/>
            <a:ext cx="4366901" cy="584775"/>
          </a:xfrm>
          <a:prstGeom prst="rect">
            <a:avLst/>
          </a:prstGeom>
        </p:spPr>
        <p:txBody>
          <a:bodyPr wrap="none">
            <a:spAutoFit/>
          </a:bodyPr>
          <a:lstStyle/>
          <a:p>
            <a:r>
              <a:rPr lang="en-GB" sz="3200" dirty="0">
                <a:solidFill>
                  <a:schemeClr val="bg2">
                    <a:lumMod val="50000"/>
                  </a:schemeClr>
                </a:solidFill>
                <a:latin typeface="Times New Roman" panose="02020603050405020304" pitchFamily="18" charset="0"/>
                <a:cs typeface="Times New Roman" panose="02020603050405020304" pitchFamily="18" charset="0"/>
              </a:rPr>
              <a:t>ROBINSON STERLING</a:t>
            </a:r>
            <a:endParaRPr lang="en-GB" sz="3200" dirty="0"/>
          </a:p>
        </p:txBody>
      </p:sp>
      <p:sp>
        <p:nvSpPr>
          <p:cNvPr id="5" name="Rectangle 4"/>
          <p:cNvSpPr/>
          <p:nvPr/>
        </p:nvSpPr>
        <p:spPr>
          <a:xfrm>
            <a:off x="665746" y="247069"/>
            <a:ext cx="9288379" cy="7048083"/>
          </a:xfrm>
          <a:prstGeom prst="rect">
            <a:avLst/>
          </a:prstGeom>
        </p:spPr>
        <p:txBody>
          <a:bodyPr wrap="square">
            <a:spAutoFit/>
          </a:bodyPr>
          <a:lstStyle/>
          <a:p>
            <a:r>
              <a:rPr lang="en-GB" sz="2800" b="1" u="sng" dirty="0"/>
              <a:t>Summary of the new MTD regulations</a:t>
            </a:r>
            <a:r>
              <a:rPr lang="en-GB" sz="2800" b="1" dirty="0"/>
              <a:t> </a:t>
            </a:r>
            <a:r>
              <a:rPr lang="en-GB" sz="2800" b="1" dirty="0" smtClean="0"/>
              <a:t>(3)</a:t>
            </a:r>
            <a:endParaRPr lang="en-GB" sz="2800" b="1" u="sng" dirty="0"/>
          </a:p>
          <a:p>
            <a:pPr lvl="0"/>
            <a:endParaRPr lang="en-GB" sz="1600" dirty="0" smtClean="0"/>
          </a:p>
          <a:p>
            <a:pPr marL="285750" lvl="0" indent="-285750">
              <a:buFont typeface="Arial" panose="020B0604020202020204" pitchFamily="34" charset="0"/>
              <a:buChar char="•"/>
            </a:pPr>
            <a:r>
              <a:rPr lang="en-GB" sz="1600" dirty="0"/>
              <a:t>Certain complex businesses may defer the start date for compliance with the MTD for VAT regulations by six months to 1 October 2019.  These businesses must fall into one of these categories:</a:t>
            </a:r>
          </a:p>
          <a:p>
            <a:r>
              <a:rPr lang="en-GB" sz="1600" dirty="0"/>
              <a:t> </a:t>
            </a:r>
          </a:p>
          <a:p>
            <a:pPr marL="742950" lvl="1" indent="-285750">
              <a:buFont typeface="Wingdings" panose="05000000000000000000" pitchFamily="2" charset="2"/>
              <a:buChar char="Ø"/>
            </a:pPr>
            <a:r>
              <a:rPr lang="en-GB" sz="1600" dirty="0" smtClean="0"/>
              <a:t>Trusts.</a:t>
            </a:r>
          </a:p>
          <a:p>
            <a:pPr marL="742950" lvl="1" indent="-285750">
              <a:buFont typeface="Wingdings" panose="05000000000000000000" pitchFamily="2" charset="2"/>
              <a:buChar char="Ø"/>
            </a:pPr>
            <a:endParaRPr lang="en-GB" sz="1200" dirty="0" smtClean="0"/>
          </a:p>
          <a:p>
            <a:pPr marL="742950" lvl="1" indent="-285750">
              <a:buFont typeface="Wingdings" panose="05000000000000000000" pitchFamily="2" charset="2"/>
              <a:buChar char="Ø"/>
            </a:pPr>
            <a:r>
              <a:rPr lang="en-GB" sz="1600" dirty="0" smtClean="0"/>
              <a:t>“</a:t>
            </a:r>
            <a:r>
              <a:rPr lang="en-GB" sz="1600" dirty="0"/>
              <a:t>Not for profit” organisations that are not set up as a limited company</a:t>
            </a:r>
            <a:r>
              <a:rPr lang="en-GB" sz="1600" dirty="0" smtClean="0"/>
              <a:t>.</a:t>
            </a:r>
          </a:p>
          <a:p>
            <a:pPr marL="742950" lvl="1" indent="-285750">
              <a:buFont typeface="Wingdings" panose="05000000000000000000" pitchFamily="2" charset="2"/>
              <a:buChar char="Ø"/>
            </a:pPr>
            <a:endParaRPr lang="en-GB" sz="1200" dirty="0"/>
          </a:p>
          <a:p>
            <a:pPr marL="742950" lvl="1" indent="-285750">
              <a:buFont typeface="Wingdings" panose="05000000000000000000" pitchFamily="2" charset="2"/>
              <a:buChar char="Ø"/>
            </a:pPr>
            <a:r>
              <a:rPr lang="en-GB" sz="1600" dirty="0"/>
              <a:t>VAT divisions</a:t>
            </a:r>
            <a:r>
              <a:rPr lang="en-GB" sz="1600" dirty="0" smtClean="0"/>
              <a:t>.</a:t>
            </a:r>
          </a:p>
          <a:p>
            <a:pPr marL="742950" lvl="1" indent="-285750">
              <a:buFont typeface="Wingdings" panose="05000000000000000000" pitchFamily="2" charset="2"/>
              <a:buChar char="Ø"/>
            </a:pPr>
            <a:endParaRPr lang="en-GB" sz="1200" dirty="0"/>
          </a:p>
          <a:p>
            <a:pPr marL="742950" lvl="1" indent="-285750">
              <a:buFont typeface="Wingdings" panose="05000000000000000000" pitchFamily="2" charset="2"/>
              <a:buChar char="Ø"/>
            </a:pPr>
            <a:r>
              <a:rPr lang="en-GB" sz="1600" dirty="0" smtClean="0"/>
              <a:t>VAT groups.</a:t>
            </a:r>
          </a:p>
          <a:p>
            <a:pPr marL="742950" lvl="1" indent="-285750">
              <a:buFont typeface="Wingdings" panose="05000000000000000000" pitchFamily="2" charset="2"/>
              <a:buChar char="Ø"/>
            </a:pPr>
            <a:endParaRPr lang="en-GB" sz="1200" dirty="0" smtClean="0"/>
          </a:p>
          <a:p>
            <a:pPr marL="742950" lvl="1" indent="-285750">
              <a:buFont typeface="Wingdings" panose="05000000000000000000" pitchFamily="2" charset="2"/>
              <a:buChar char="Ø"/>
            </a:pPr>
            <a:r>
              <a:rPr lang="en-GB" sz="1600" dirty="0" smtClean="0"/>
              <a:t>Public </a:t>
            </a:r>
            <a:r>
              <a:rPr lang="en-GB" sz="1600" dirty="0"/>
              <a:t>sector entities required to provide additional information on their Vat returns, such as Government Departments and NHS Trusts</a:t>
            </a:r>
            <a:r>
              <a:rPr lang="en-GB" sz="1600" dirty="0" smtClean="0"/>
              <a:t>.</a:t>
            </a:r>
          </a:p>
          <a:p>
            <a:pPr marL="742950" lvl="1" indent="-285750">
              <a:buFont typeface="Wingdings" panose="05000000000000000000" pitchFamily="2" charset="2"/>
              <a:buChar char="Ø"/>
            </a:pPr>
            <a:endParaRPr lang="en-GB" sz="1200" dirty="0"/>
          </a:p>
          <a:p>
            <a:pPr marL="742950" lvl="1" indent="-285750">
              <a:buFont typeface="Wingdings" panose="05000000000000000000" pitchFamily="2" charset="2"/>
              <a:buChar char="Ø"/>
            </a:pPr>
            <a:r>
              <a:rPr lang="en-GB" sz="1600" dirty="0"/>
              <a:t>Local Authorities</a:t>
            </a:r>
            <a:r>
              <a:rPr lang="en-GB" sz="1600" dirty="0" smtClean="0"/>
              <a:t>.</a:t>
            </a:r>
          </a:p>
          <a:p>
            <a:pPr marL="742950" lvl="1" indent="-285750">
              <a:buFont typeface="Wingdings" panose="05000000000000000000" pitchFamily="2" charset="2"/>
              <a:buChar char="Ø"/>
            </a:pPr>
            <a:endParaRPr lang="en-GB" sz="1200" dirty="0"/>
          </a:p>
          <a:p>
            <a:pPr marL="742950" lvl="1" indent="-285750">
              <a:buFont typeface="Wingdings" panose="05000000000000000000" pitchFamily="2" charset="2"/>
              <a:buChar char="Ø"/>
            </a:pPr>
            <a:r>
              <a:rPr lang="en-GB" sz="1600" dirty="0"/>
              <a:t>Public Corporations</a:t>
            </a:r>
            <a:r>
              <a:rPr lang="en-GB" sz="1600" dirty="0" smtClean="0"/>
              <a:t>.</a:t>
            </a:r>
          </a:p>
          <a:p>
            <a:pPr marL="742950" lvl="1" indent="-285750">
              <a:buFont typeface="Wingdings" panose="05000000000000000000" pitchFamily="2" charset="2"/>
              <a:buChar char="Ø"/>
            </a:pPr>
            <a:endParaRPr lang="en-GB" sz="1200" dirty="0"/>
          </a:p>
          <a:p>
            <a:pPr marL="742950" lvl="1" indent="-285750">
              <a:buFont typeface="Wingdings" panose="05000000000000000000" pitchFamily="2" charset="2"/>
              <a:buChar char="Ø"/>
            </a:pPr>
            <a:r>
              <a:rPr lang="en-GB" sz="1600" dirty="0"/>
              <a:t>Traders based overseas</a:t>
            </a:r>
            <a:r>
              <a:rPr lang="en-GB" sz="1600" dirty="0" smtClean="0"/>
              <a:t>.</a:t>
            </a:r>
          </a:p>
          <a:p>
            <a:pPr marL="742950" lvl="1" indent="-285750">
              <a:buFont typeface="Wingdings" panose="05000000000000000000" pitchFamily="2" charset="2"/>
              <a:buChar char="Ø"/>
            </a:pPr>
            <a:endParaRPr lang="en-GB" sz="1200" dirty="0"/>
          </a:p>
          <a:p>
            <a:pPr marL="742950" lvl="1" indent="-285750">
              <a:buFont typeface="Wingdings" panose="05000000000000000000" pitchFamily="2" charset="2"/>
              <a:buChar char="Ø"/>
            </a:pPr>
            <a:r>
              <a:rPr lang="en-GB" sz="1600" dirty="0"/>
              <a:t>Those required to make payments on account</a:t>
            </a:r>
            <a:r>
              <a:rPr lang="en-GB" sz="1600" dirty="0" smtClean="0"/>
              <a:t>.</a:t>
            </a:r>
          </a:p>
          <a:p>
            <a:pPr marL="742950" lvl="1" indent="-285750">
              <a:buFont typeface="Wingdings" panose="05000000000000000000" pitchFamily="2" charset="2"/>
              <a:buChar char="Ø"/>
            </a:pPr>
            <a:endParaRPr lang="en-GB" sz="1200" dirty="0"/>
          </a:p>
          <a:p>
            <a:pPr marL="742950" lvl="1" indent="-285750">
              <a:buFont typeface="Wingdings" panose="05000000000000000000" pitchFamily="2" charset="2"/>
              <a:buChar char="Ø"/>
            </a:pPr>
            <a:r>
              <a:rPr lang="en-GB" sz="1600" dirty="0"/>
              <a:t>Annual accounting scheme users.</a:t>
            </a:r>
          </a:p>
          <a:p>
            <a:pPr lvl="0"/>
            <a:endParaRPr lang="en-GB" sz="1600" dirty="0" smtClean="0"/>
          </a:p>
          <a:p>
            <a:pPr lvl="0"/>
            <a:endParaRPr lang="en-GB" sz="2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3787" y="5683692"/>
            <a:ext cx="428625" cy="485775"/>
          </a:xfrm>
          <a:prstGeom prst="rect">
            <a:avLst/>
          </a:prstGeom>
        </p:spPr>
      </p:pic>
    </p:spTree>
    <p:extLst>
      <p:ext uri="{BB962C8B-B14F-4D97-AF65-F5344CB8AC3E}">
        <p14:creationId xmlns:p14="http://schemas.microsoft.com/office/powerpoint/2010/main" val="4218010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4822" y="6272463"/>
            <a:ext cx="4336968" cy="505327"/>
          </a:xfrm>
        </p:spPr>
        <p:txBody>
          <a:bodyPr>
            <a:normAutofit fontScale="90000"/>
          </a:bodyPr>
          <a:lstStyle/>
          <a:p>
            <a:r>
              <a:rPr lang="en-GB" dirty="0">
                <a:solidFill>
                  <a:schemeClr val="bg2">
                    <a:lumMod val="50000"/>
                  </a:schemeClr>
                </a:solidFill>
                <a:latin typeface="Times New Roman" panose="02020603050405020304" pitchFamily="18" charset="0"/>
                <a:cs typeface="Times New Roman" panose="02020603050405020304" pitchFamily="18" charset="0"/>
              </a:rPr>
              <a:t>Robinson Sterling</a:t>
            </a:r>
            <a:endParaRPr lang="en-GB" dirty="0"/>
          </a:p>
        </p:txBody>
      </p:sp>
      <p:sp>
        <p:nvSpPr>
          <p:cNvPr id="3" name="Text Placeholder 2"/>
          <p:cNvSpPr>
            <a:spLocks noGrp="1"/>
          </p:cNvSpPr>
          <p:nvPr>
            <p:ph type="body" idx="1"/>
          </p:nvPr>
        </p:nvSpPr>
        <p:spPr>
          <a:xfrm>
            <a:off x="708275" y="324853"/>
            <a:ext cx="9277936" cy="6132094"/>
          </a:xfrm>
        </p:spPr>
        <p:txBody>
          <a:bodyPr>
            <a:normAutofit fontScale="25000" lnSpcReduction="20000"/>
          </a:bodyPr>
          <a:lstStyle/>
          <a:p>
            <a:pPr algn="just"/>
            <a:r>
              <a:rPr lang="en-GB" sz="8600" b="1" u="sng" dirty="0" smtClean="0">
                <a:solidFill>
                  <a:schemeClr val="tx1"/>
                </a:solidFill>
              </a:rPr>
              <a:t>Options available for businesses to comply with MTD for VAT</a:t>
            </a:r>
            <a:endParaRPr lang="en-GB" sz="8600" dirty="0" smtClean="0">
              <a:solidFill>
                <a:schemeClr val="tx1"/>
              </a:solidFill>
            </a:endParaRPr>
          </a:p>
          <a:p>
            <a:r>
              <a:rPr lang="en-GB" b="1" dirty="0">
                <a:solidFill>
                  <a:schemeClr val="tx1"/>
                </a:solidFill>
              </a:rPr>
              <a:t> </a:t>
            </a:r>
            <a:endParaRPr lang="en-GB" b="1" dirty="0" smtClean="0">
              <a:solidFill>
                <a:schemeClr val="tx1"/>
              </a:solidFill>
            </a:endParaRPr>
          </a:p>
          <a:p>
            <a:endParaRPr lang="en-GB" dirty="0">
              <a:solidFill>
                <a:schemeClr val="tx1"/>
              </a:solidFill>
            </a:endParaRPr>
          </a:p>
          <a:p>
            <a:pPr lvl="0"/>
            <a:r>
              <a:rPr lang="en-GB" sz="6400" dirty="0" smtClean="0">
                <a:solidFill>
                  <a:schemeClr val="tx1"/>
                </a:solidFill>
              </a:rPr>
              <a:t>1.	Purchase </a:t>
            </a:r>
            <a:r>
              <a:rPr lang="en-GB" sz="6400" dirty="0">
                <a:solidFill>
                  <a:schemeClr val="tx1"/>
                </a:solidFill>
              </a:rPr>
              <a:t>the full MTD approved software package and deal with the digital record </a:t>
            </a:r>
            <a:r>
              <a:rPr lang="en-GB" sz="6400" dirty="0" smtClean="0">
                <a:solidFill>
                  <a:schemeClr val="tx1"/>
                </a:solidFill>
              </a:rPr>
              <a:t>	keeping </a:t>
            </a:r>
            <a:r>
              <a:rPr lang="en-GB" sz="6400" dirty="0">
                <a:solidFill>
                  <a:schemeClr val="tx1"/>
                </a:solidFill>
              </a:rPr>
              <a:t>and the filing of the business VAT returns using this software.</a:t>
            </a:r>
          </a:p>
          <a:p>
            <a:r>
              <a:rPr lang="en-GB" sz="6400" dirty="0">
                <a:solidFill>
                  <a:schemeClr val="tx1"/>
                </a:solidFill>
              </a:rPr>
              <a:t> </a:t>
            </a:r>
            <a:endParaRPr lang="en-GB" sz="6400" dirty="0" smtClean="0">
              <a:solidFill>
                <a:schemeClr val="tx1"/>
              </a:solidFill>
            </a:endParaRPr>
          </a:p>
          <a:p>
            <a:r>
              <a:rPr lang="en-GB" sz="6400" dirty="0" smtClean="0">
                <a:solidFill>
                  <a:schemeClr val="tx1"/>
                </a:solidFill>
              </a:rPr>
              <a:t>2.	Vat </a:t>
            </a:r>
            <a:r>
              <a:rPr lang="en-GB" sz="6400" dirty="0">
                <a:solidFill>
                  <a:schemeClr val="tx1"/>
                </a:solidFill>
              </a:rPr>
              <a:t>registered businesses can pass their records to their accountants, who will use </a:t>
            </a:r>
            <a:r>
              <a:rPr lang="en-GB" sz="6400" dirty="0" smtClean="0">
                <a:solidFill>
                  <a:schemeClr val="tx1"/>
                </a:solidFill>
              </a:rPr>
              <a:t>	their firm’s MTD for VAT approved software to record the transactions digitally and file 	the VAT return on behalf of the business.</a:t>
            </a:r>
            <a:endParaRPr lang="en-GB" sz="6400" dirty="0">
              <a:solidFill>
                <a:schemeClr val="tx1"/>
              </a:solidFill>
            </a:endParaRPr>
          </a:p>
          <a:p>
            <a:r>
              <a:rPr lang="en-GB" sz="6400" dirty="0">
                <a:solidFill>
                  <a:schemeClr val="tx1"/>
                </a:solidFill>
              </a:rPr>
              <a:t> </a:t>
            </a:r>
          </a:p>
          <a:p>
            <a:pPr lvl="0"/>
            <a:r>
              <a:rPr lang="en-GB" sz="6400" dirty="0" smtClean="0">
                <a:solidFill>
                  <a:schemeClr val="tx1"/>
                </a:solidFill>
              </a:rPr>
              <a:t>3.	VAT </a:t>
            </a:r>
            <a:r>
              <a:rPr lang="en-GB" sz="6400" dirty="0">
                <a:solidFill>
                  <a:schemeClr val="tx1"/>
                </a:solidFill>
              </a:rPr>
              <a:t>registered  businesses could also record their quarterly trading transactions in an </a:t>
            </a:r>
            <a:r>
              <a:rPr lang="en-GB" sz="6400" dirty="0" smtClean="0">
                <a:solidFill>
                  <a:schemeClr val="tx1"/>
                </a:solidFill>
              </a:rPr>
              <a:t>	Excel </a:t>
            </a:r>
            <a:r>
              <a:rPr lang="en-GB" sz="6400" dirty="0">
                <a:solidFill>
                  <a:schemeClr val="tx1"/>
                </a:solidFill>
              </a:rPr>
              <a:t>spreadsheet and email this to their accountants, who will then use approved MTD </a:t>
            </a:r>
            <a:r>
              <a:rPr lang="en-GB" sz="6400" dirty="0" smtClean="0">
                <a:solidFill>
                  <a:schemeClr val="tx1"/>
                </a:solidFill>
              </a:rPr>
              <a:t>	for </a:t>
            </a:r>
            <a:r>
              <a:rPr lang="en-GB" sz="6400" dirty="0">
                <a:solidFill>
                  <a:schemeClr val="tx1"/>
                </a:solidFill>
              </a:rPr>
              <a:t>VAT bridging software in order to file the business’ VAT return with the HMRC.</a:t>
            </a:r>
          </a:p>
          <a:p>
            <a:r>
              <a:rPr lang="en-GB" sz="6400" dirty="0">
                <a:solidFill>
                  <a:schemeClr val="tx1"/>
                </a:solidFill>
              </a:rPr>
              <a:t> </a:t>
            </a:r>
          </a:p>
          <a:p>
            <a:pPr lvl="0"/>
            <a:r>
              <a:rPr lang="en-GB" sz="6400" dirty="0" smtClean="0">
                <a:solidFill>
                  <a:schemeClr val="tx1"/>
                </a:solidFill>
              </a:rPr>
              <a:t>4.	VAT </a:t>
            </a:r>
            <a:r>
              <a:rPr lang="en-GB" sz="6400" dirty="0">
                <a:solidFill>
                  <a:schemeClr val="tx1"/>
                </a:solidFill>
              </a:rPr>
              <a:t>registered businesses could use also set up a cloud-based arrangement and </a:t>
            </a:r>
            <a:r>
              <a:rPr lang="en-GB" sz="6400" dirty="0" smtClean="0">
                <a:solidFill>
                  <a:schemeClr val="tx1"/>
                </a:solidFill>
              </a:rPr>
              <a:t>	provide </a:t>
            </a:r>
            <a:r>
              <a:rPr lang="en-GB" sz="6400" dirty="0">
                <a:solidFill>
                  <a:schemeClr val="tx1"/>
                </a:solidFill>
              </a:rPr>
              <a:t>remote access to their accountants so that the business VAT return can be </a:t>
            </a:r>
            <a:r>
              <a:rPr lang="en-GB" sz="6400" dirty="0" smtClean="0">
                <a:solidFill>
                  <a:schemeClr val="tx1"/>
                </a:solidFill>
              </a:rPr>
              <a:t>	checked </a:t>
            </a:r>
            <a:r>
              <a:rPr lang="en-GB" sz="6400" dirty="0">
                <a:solidFill>
                  <a:schemeClr val="tx1"/>
                </a:solidFill>
              </a:rPr>
              <a:t>and agreed before submission by the business to the HMRC.  </a:t>
            </a:r>
          </a:p>
          <a:p>
            <a:r>
              <a:rPr lang="en-GB" sz="6400" dirty="0">
                <a:solidFill>
                  <a:schemeClr val="tx1"/>
                </a:solidFill>
              </a:rPr>
              <a:t> </a:t>
            </a:r>
            <a:r>
              <a:rPr lang="en-GB" sz="6400" b="1" dirty="0" smtClean="0">
                <a:solidFill>
                  <a:schemeClr val="tx1"/>
                </a:solidFill>
              </a:rPr>
              <a:t>	</a:t>
            </a:r>
            <a:r>
              <a:rPr lang="en-GB" sz="6400" b="1" u="sng" dirty="0" smtClean="0">
                <a:solidFill>
                  <a:schemeClr val="tx1"/>
                </a:solidFill>
              </a:rPr>
              <a:t>N.B</a:t>
            </a:r>
            <a:r>
              <a:rPr lang="en-GB" sz="6400" dirty="0">
                <a:solidFill>
                  <a:schemeClr val="tx1"/>
                </a:solidFill>
              </a:rPr>
              <a:t>: </a:t>
            </a:r>
            <a:endParaRPr lang="en-GB" sz="6400" dirty="0" smtClean="0">
              <a:solidFill>
                <a:schemeClr val="tx1"/>
              </a:solidFill>
            </a:endParaRPr>
          </a:p>
          <a:p>
            <a:r>
              <a:rPr lang="en-GB" sz="6400" dirty="0">
                <a:solidFill>
                  <a:schemeClr val="tx1"/>
                </a:solidFill>
              </a:rPr>
              <a:t>	</a:t>
            </a:r>
            <a:r>
              <a:rPr lang="en-GB" sz="6200" dirty="0" smtClean="0">
                <a:solidFill>
                  <a:schemeClr val="tx1"/>
                </a:solidFill>
              </a:rPr>
              <a:t>This </a:t>
            </a:r>
            <a:r>
              <a:rPr lang="en-GB" sz="6200" dirty="0">
                <a:solidFill>
                  <a:schemeClr val="tx1"/>
                </a:solidFill>
              </a:rPr>
              <a:t>option would show that the business has taken reasonable care to prevent any </a:t>
            </a:r>
            <a:r>
              <a:rPr lang="en-GB" sz="6200" dirty="0" smtClean="0">
                <a:solidFill>
                  <a:schemeClr val="tx1"/>
                </a:solidFill>
              </a:rPr>
              <a:t>	errors </a:t>
            </a:r>
            <a:r>
              <a:rPr lang="en-GB" sz="6200" dirty="0">
                <a:solidFill>
                  <a:schemeClr val="tx1"/>
                </a:solidFill>
              </a:rPr>
              <a:t>and       omissions for its VAT return, and could be very useful when it comes to </a:t>
            </a:r>
            <a:r>
              <a:rPr lang="en-GB" sz="6200" dirty="0" smtClean="0">
                <a:solidFill>
                  <a:schemeClr val="tx1"/>
                </a:solidFill>
              </a:rPr>
              <a:t>	either </a:t>
            </a:r>
            <a:r>
              <a:rPr lang="en-GB" sz="6200" dirty="0">
                <a:solidFill>
                  <a:schemeClr val="tx1"/>
                </a:solidFill>
              </a:rPr>
              <a:t>mitigating or removing VAT penalties.</a:t>
            </a:r>
          </a:p>
          <a:p>
            <a:endParaRPr lang="en-GB" sz="6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3787" y="5683692"/>
            <a:ext cx="428625" cy="485775"/>
          </a:xfrm>
          <a:prstGeom prst="rect">
            <a:avLst/>
          </a:prstGeom>
        </p:spPr>
      </p:pic>
    </p:spTree>
    <p:extLst>
      <p:ext uri="{BB962C8B-B14F-4D97-AF65-F5344CB8AC3E}">
        <p14:creationId xmlns:p14="http://schemas.microsoft.com/office/powerpoint/2010/main" val="3145360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2845" y="6248400"/>
            <a:ext cx="4344988" cy="521369"/>
          </a:xfrm>
        </p:spPr>
        <p:txBody>
          <a:bodyPr>
            <a:normAutofit fontScale="90000"/>
          </a:bodyPr>
          <a:lstStyle/>
          <a:p>
            <a:r>
              <a:rPr lang="en-GB" dirty="0">
                <a:solidFill>
                  <a:schemeClr val="bg2">
                    <a:lumMod val="50000"/>
                  </a:schemeClr>
                </a:solidFill>
                <a:latin typeface="Times New Roman" panose="02020603050405020304" pitchFamily="18" charset="0"/>
                <a:cs typeface="Times New Roman" panose="02020603050405020304" pitchFamily="18" charset="0"/>
              </a:rPr>
              <a:t>Robinson Sterling</a:t>
            </a:r>
            <a:endParaRPr lang="en-GB" dirty="0"/>
          </a:p>
        </p:txBody>
      </p:sp>
      <p:sp>
        <p:nvSpPr>
          <p:cNvPr id="3" name="Text Placeholder 2"/>
          <p:cNvSpPr>
            <a:spLocks noGrp="1"/>
          </p:cNvSpPr>
          <p:nvPr>
            <p:ph type="body" idx="1"/>
          </p:nvPr>
        </p:nvSpPr>
        <p:spPr>
          <a:xfrm>
            <a:off x="708275" y="300789"/>
            <a:ext cx="9213767" cy="6845969"/>
          </a:xfrm>
        </p:spPr>
        <p:txBody>
          <a:bodyPr>
            <a:normAutofit fontScale="25000" lnSpcReduction="20000"/>
          </a:bodyPr>
          <a:lstStyle/>
          <a:p>
            <a:r>
              <a:rPr lang="en-GB" sz="11200" b="1" u="sng" dirty="0" smtClean="0">
                <a:solidFill>
                  <a:schemeClr val="tx1"/>
                </a:solidFill>
              </a:rPr>
              <a:t>Digital </a:t>
            </a:r>
            <a:r>
              <a:rPr lang="en-GB" sz="11200" b="1" u="sng" dirty="0">
                <a:solidFill>
                  <a:schemeClr val="tx1"/>
                </a:solidFill>
              </a:rPr>
              <a:t>record keeping under MTD for </a:t>
            </a:r>
            <a:r>
              <a:rPr lang="en-GB" sz="11200" b="1" u="sng" dirty="0" smtClean="0">
                <a:solidFill>
                  <a:schemeClr val="tx1"/>
                </a:solidFill>
              </a:rPr>
              <a:t>VAT</a:t>
            </a:r>
            <a:r>
              <a:rPr lang="en-GB" sz="11200" b="1" dirty="0" smtClean="0">
                <a:solidFill>
                  <a:schemeClr val="tx1"/>
                </a:solidFill>
              </a:rPr>
              <a:t> (1)</a:t>
            </a:r>
            <a:endParaRPr lang="en-GB" sz="11200" dirty="0">
              <a:solidFill>
                <a:schemeClr val="tx1"/>
              </a:solidFill>
            </a:endParaRPr>
          </a:p>
          <a:p>
            <a:endParaRPr lang="en-GB" sz="4800" dirty="0" smtClean="0">
              <a:solidFill>
                <a:schemeClr val="tx1"/>
              </a:solidFill>
            </a:endParaRPr>
          </a:p>
          <a:p>
            <a:r>
              <a:rPr lang="en-GB" sz="6400" dirty="0" smtClean="0">
                <a:solidFill>
                  <a:schemeClr val="tx1"/>
                </a:solidFill>
              </a:rPr>
              <a:t>1.	Permanent data such as the name of the registered business, VAT Number and any 	scheme used must be on the digital record. </a:t>
            </a:r>
          </a:p>
          <a:p>
            <a:r>
              <a:rPr lang="en-GB" sz="6400" dirty="0">
                <a:solidFill>
                  <a:schemeClr val="tx1"/>
                </a:solidFill>
              </a:rPr>
              <a:t> </a:t>
            </a:r>
          </a:p>
          <a:p>
            <a:pPr lvl="0"/>
            <a:r>
              <a:rPr lang="en-GB" sz="6400" dirty="0" smtClean="0">
                <a:solidFill>
                  <a:schemeClr val="tx1"/>
                </a:solidFill>
              </a:rPr>
              <a:t>2.	All </a:t>
            </a:r>
            <a:r>
              <a:rPr lang="en-GB" sz="6400" dirty="0">
                <a:solidFill>
                  <a:schemeClr val="tx1"/>
                </a:solidFill>
              </a:rPr>
              <a:t>business sales need to be recorded separately into the MTD approved software or </a:t>
            </a:r>
            <a:r>
              <a:rPr lang="en-GB" sz="6400" dirty="0" smtClean="0">
                <a:solidFill>
                  <a:schemeClr val="tx1"/>
                </a:solidFill>
              </a:rPr>
              <a:t>	digital </a:t>
            </a:r>
            <a:r>
              <a:rPr lang="en-GB" sz="6400" dirty="0">
                <a:solidFill>
                  <a:schemeClr val="tx1"/>
                </a:solidFill>
              </a:rPr>
              <a:t>record. The batching of sales to make a single entry into the digital record </a:t>
            </a:r>
            <a:r>
              <a:rPr lang="en-GB" sz="6400" u="sng" dirty="0">
                <a:solidFill>
                  <a:schemeClr val="tx1"/>
                </a:solidFill>
              </a:rPr>
              <a:t>will </a:t>
            </a:r>
            <a:r>
              <a:rPr lang="en-GB" sz="6400" dirty="0" smtClean="0">
                <a:solidFill>
                  <a:schemeClr val="tx1"/>
                </a:solidFill>
              </a:rPr>
              <a:t>	</a:t>
            </a:r>
            <a:r>
              <a:rPr lang="en-GB" sz="6400" u="sng" dirty="0" smtClean="0">
                <a:solidFill>
                  <a:schemeClr val="tx1"/>
                </a:solidFill>
              </a:rPr>
              <a:t>not </a:t>
            </a:r>
            <a:r>
              <a:rPr lang="en-GB" sz="6400" u="sng" dirty="0">
                <a:solidFill>
                  <a:schemeClr val="tx1"/>
                </a:solidFill>
              </a:rPr>
              <a:t>be acceptable</a:t>
            </a:r>
            <a:r>
              <a:rPr lang="en-GB" sz="6400" dirty="0">
                <a:solidFill>
                  <a:schemeClr val="tx1"/>
                </a:solidFill>
              </a:rPr>
              <a:t>. </a:t>
            </a:r>
          </a:p>
          <a:p>
            <a:r>
              <a:rPr lang="en-GB" sz="6400" dirty="0">
                <a:solidFill>
                  <a:schemeClr val="tx1"/>
                </a:solidFill>
              </a:rPr>
              <a:t> </a:t>
            </a:r>
          </a:p>
          <a:p>
            <a:pPr lvl="0"/>
            <a:r>
              <a:rPr lang="en-GB" sz="6400" dirty="0" smtClean="0">
                <a:solidFill>
                  <a:schemeClr val="tx1"/>
                </a:solidFill>
              </a:rPr>
              <a:t>3.	Similarly</a:t>
            </a:r>
            <a:r>
              <a:rPr lang="en-GB" sz="6400" dirty="0">
                <a:solidFill>
                  <a:schemeClr val="tx1"/>
                </a:solidFill>
              </a:rPr>
              <a:t>, all invoices for businesses purchases and expenses need to be recorded </a:t>
            </a:r>
            <a:r>
              <a:rPr lang="en-GB" sz="6400" dirty="0" smtClean="0">
                <a:solidFill>
                  <a:schemeClr val="tx1"/>
                </a:solidFill>
              </a:rPr>
              <a:t>	separately </a:t>
            </a:r>
            <a:r>
              <a:rPr lang="en-GB" sz="6400" dirty="0">
                <a:solidFill>
                  <a:schemeClr val="tx1"/>
                </a:solidFill>
              </a:rPr>
              <a:t>into the MTD approved software or digital record. The batching of </a:t>
            </a:r>
            <a:r>
              <a:rPr lang="en-GB" sz="6400" dirty="0" smtClean="0">
                <a:solidFill>
                  <a:schemeClr val="tx1"/>
                </a:solidFill>
              </a:rPr>
              <a:t>	purchases </a:t>
            </a:r>
            <a:r>
              <a:rPr lang="en-GB" sz="6400" dirty="0">
                <a:solidFill>
                  <a:schemeClr val="tx1"/>
                </a:solidFill>
              </a:rPr>
              <a:t>and/or expenses invoices to make a single entry into the digital record </a:t>
            </a:r>
            <a:r>
              <a:rPr lang="en-GB" sz="6400" u="sng" dirty="0">
                <a:solidFill>
                  <a:schemeClr val="tx1"/>
                </a:solidFill>
              </a:rPr>
              <a:t>will </a:t>
            </a:r>
            <a:r>
              <a:rPr lang="en-GB" sz="6400" dirty="0" smtClean="0">
                <a:solidFill>
                  <a:schemeClr val="tx1"/>
                </a:solidFill>
              </a:rPr>
              <a:t>	</a:t>
            </a:r>
            <a:r>
              <a:rPr lang="en-GB" sz="6400" u="sng" dirty="0" smtClean="0">
                <a:solidFill>
                  <a:schemeClr val="tx1"/>
                </a:solidFill>
              </a:rPr>
              <a:t>not </a:t>
            </a:r>
            <a:r>
              <a:rPr lang="en-GB" sz="6400" u="sng" dirty="0">
                <a:solidFill>
                  <a:schemeClr val="tx1"/>
                </a:solidFill>
              </a:rPr>
              <a:t>be acceptable</a:t>
            </a:r>
            <a:r>
              <a:rPr lang="en-GB" sz="6400" dirty="0">
                <a:solidFill>
                  <a:schemeClr val="tx1"/>
                </a:solidFill>
              </a:rPr>
              <a:t>.</a:t>
            </a:r>
          </a:p>
          <a:p>
            <a:r>
              <a:rPr lang="en-GB" sz="6400" dirty="0">
                <a:solidFill>
                  <a:schemeClr val="tx1"/>
                </a:solidFill>
              </a:rPr>
              <a:t> </a:t>
            </a:r>
          </a:p>
          <a:p>
            <a:pPr lvl="0"/>
            <a:r>
              <a:rPr lang="en-GB" sz="6400" dirty="0" smtClean="0">
                <a:solidFill>
                  <a:schemeClr val="tx1"/>
                </a:solidFill>
              </a:rPr>
              <a:t>4.	The </a:t>
            </a:r>
            <a:r>
              <a:rPr lang="en-GB" sz="6400" dirty="0">
                <a:solidFill>
                  <a:schemeClr val="tx1"/>
                </a:solidFill>
              </a:rPr>
              <a:t>key transaction data to be digitally recorded for each Sales, Purchases and </a:t>
            </a:r>
            <a:r>
              <a:rPr lang="en-GB" sz="6400" dirty="0" smtClean="0">
                <a:solidFill>
                  <a:schemeClr val="tx1"/>
                </a:solidFill>
              </a:rPr>
              <a:t>	Expenses </a:t>
            </a:r>
            <a:r>
              <a:rPr lang="en-GB" sz="6400" dirty="0">
                <a:solidFill>
                  <a:schemeClr val="tx1"/>
                </a:solidFill>
              </a:rPr>
              <a:t>invoice is as follows</a:t>
            </a:r>
            <a:r>
              <a:rPr lang="en-GB" sz="6400" dirty="0" smtClean="0">
                <a:solidFill>
                  <a:schemeClr val="tx1"/>
                </a:solidFill>
              </a:rPr>
              <a:t>:</a:t>
            </a:r>
          </a:p>
          <a:p>
            <a:pPr marL="1314450" lvl="1" indent="-857250">
              <a:buFont typeface="Wingdings" panose="05000000000000000000" pitchFamily="2" charset="2"/>
              <a:buChar char="Ø"/>
            </a:pPr>
            <a:r>
              <a:rPr lang="en-GB" sz="6400" dirty="0" smtClean="0">
                <a:solidFill>
                  <a:schemeClr val="tx1"/>
                </a:solidFill>
              </a:rPr>
              <a:t>Time of supply (Tax Point).</a:t>
            </a:r>
          </a:p>
          <a:p>
            <a:pPr marL="1314450" lvl="1" indent="-857250">
              <a:buFont typeface="Wingdings" panose="05000000000000000000" pitchFamily="2" charset="2"/>
              <a:buChar char="Ø"/>
            </a:pPr>
            <a:r>
              <a:rPr lang="en-GB" sz="6400" dirty="0" smtClean="0">
                <a:solidFill>
                  <a:schemeClr val="tx1"/>
                </a:solidFill>
              </a:rPr>
              <a:t>Value </a:t>
            </a:r>
            <a:r>
              <a:rPr lang="en-GB" sz="6400" dirty="0">
                <a:solidFill>
                  <a:schemeClr val="tx1"/>
                </a:solidFill>
              </a:rPr>
              <a:t>of supply (Net value excluding VAT).</a:t>
            </a:r>
          </a:p>
          <a:p>
            <a:pPr marL="1314450" lvl="1" indent="-857250">
              <a:buFont typeface="Wingdings" panose="05000000000000000000" pitchFamily="2" charset="2"/>
              <a:buChar char="Ø"/>
            </a:pPr>
            <a:r>
              <a:rPr lang="en-GB" sz="6400" dirty="0" smtClean="0">
                <a:solidFill>
                  <a:schemeClr val="tx1"/>
                </a:solidFill>
              </a:rPr>
              <a:t>Rate of VAT charged.</a:t>
            </a:r>
          </a:p>
          <a:p>
            <a:r>
              <a:rPr lang="en-GB" sz="6400" dirty="0">
                <a:solidFill>
                  <a:schemeClr val="tx1"/>
                </a:solidFill>
              </a:rPr>
              <a:t> </a:t>
            </a:r>
          </a:p>
          <a:p>
            <a:pPr lvl="0"/>
            <a:r>
              <a:rPr lang="en-GB" sz="6400" dirty="0"/>
              <a:t> </a:t>
            </a:r>
          </a:p>
          <a:p>
            <a:r>
              <a:rPr lang="en-GB" sz="6400" dirty="0"/>
              <a:t> </a:t>
            </a:r>
          </a:p>
          <a:p>
            <a:endParaRPr lang="en-GB"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3787" y="5683692"/>
            <a:ext cx="428625" cy="485775"/>
          </a:xfrm>
          <a:prstGeom prst="rect">
            <a:avLst/>
          </a:prstGeom>
        </p:spPr>
      </p:pic>
    </p:spTree>
    <p:extLst>
      <p:ext uri="{BB962C8B-B14F-4D97-AF65-F5344CB8AC3E}">
        <p14:creationId xmlns:p14="http://schemas.microsoft.com/office/powerpoint/2010/main" val="4109273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0654" y="6184231"/>
            <a:ext cx="4385093" cy="590494"/>
          </a:xfrm>
        </p:spPr>
        <p:txBody>
          <a:bodyPr>
            <a:normAutofit fontScale="90000"/>
          </a:bodyPr>
          <a:lstStyle/>
          <a:p>
            <a:r>
              <a:rPr lang="en-GB" dirty="0" smtClean="0">
                <a:solidFill>
                  <a:schemeClr val="bg2">
                    <a:lumMod val="50000"/>
                  </a:schemeClr>
                </a:solidFill>
                <a:latin typeface="Times New Roman" panose="02020603050405020304" pitchFamily="18" charset="0"/>
                <a:cs typeface="Times New Roman" panose="02020603050405020304" pitchFamily="18" charset="0"/>
              </a:rPr>
              <a:t>Robinson sterling</a:t>
            </a:r>
            <a:endParaRPr lang="en-GB" dirty="0">
              <a:solidFill>
                <a:schemeClr val="bg2">
                  <a:lumMod val="50000"/>
                </a:schemeClr>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684211" y="413085"/>
            <a:ext cx="8534400" cy="5706978"/>
          </a:xfrm>
        </p:spPr>
        <p:txBody>
          <a:bodyPr>
            <a:normAutofit lnSpcReduction="10000"/>
          </a:bodyPr>
          <a:lstStyle/>
          <a:p>
            <a:r>
              <a:rPr lang="en-GB" sz="2800" b="1" u="sng" dirty="0">
                <a:solidFill>
                  <a:schemeClr val="tx1"/>
                </a:solidFill>
              </a:rPr>
              <a:t>Digital record keeping under MTD for VAT</a:t>
            </a:r>
            <a:r>
              <a:rPr lang="en-GB" sz="2800" b="1" dirty="0">
                <a:solidFill>
                  <a:schemeClr val="tx1"/>
                </a:solidFill>
              </a:rPr>
              <a:t> </a:t>
            </a:r>
            <a:r>
              <a:rPr lang="en-GB" sz="2800" b="1" dirty="0" smtClean="0">
                <a:solidFill>
                  <a:schemeClr val="tx1"/>
                </a:solidFill>
              </a:rPr>
              <a:t>(2)</a:t>
            </a:r>
          </a:p>
          <a:p>
            <a:endParaRPr lang="en-GB" sz="1600" dirty="0">
              <a:solidFill>
                <a:schemeClr val="tx1"/>
              </a:solidFill>
            </a:endParaRPr>
          </a:p>
          <a:p>
            <a:pPr lvl="0"/>
            <a:r>
              <a:rPr lang="en-GB" sz="1600" dirty="0" smtClean="0">
                <a:solidFill>
                  <a:schemeClr val="tx1"/>
                </a:solidFill>
              </a:rPr>
              <a:t>5.	Retailers </a:t>
            </a:r>
            <a:r>
              <a:rPr lang="en-GB" sz="1600" dirty="0">
                <a:solidFill>
                  <a:schemeClr val="tx1"/>
                </a:solidFill>
              </a:rPr>
              <a:t>must record daily gross takings, but there is no need to digitally record </a:t>
            </a:r>
            <a:r>
              <a:rPr lang="en-GB" sz="1600" dirty="0" smtClean="0">
                <a:solidFill>
                  <a:schemeClr val="tx1"/>
                </a:solidFill>
              </a:rPr>
              <a:t>	each </a:t>
            </a:r>
            <a:r>
              <a:rPr lang="en-GB" sz="1600" dirty="0">
                <a:solidFill>
                  <a:schemeClr val="tx1"/>
                </a:solidFill>
              </a:rPr>
              <a:t>transaction within a day. Daily Z Total printouts and till receipts should be </a:t>
            </a:r>
            <a:r>
              <a:rPr lang="en-GB" sz="1600" dirty="0" smtClean="0">
                <a:solidFill>
                  <a:schemeClr val="tx1"/>
                </a:solidFill>
              </a:rPr>
              <a:t>	retained </a:t>
            </a:r>
            <a:r>
              <a:rPr lang="en-GB" sz="1600" dirty="0">
                <a:solidFill>
                  <a:schemeClr val="tx1"/>
                </a:solidFill>
              </a:rPr>
              <a:t>to back up the daily gross takings total.</a:t>
            </a:r>
          </a:p>
          <a:p>
            <a:r>
              <a:rPr lang="en-GB" sz="1600" dirty="0">
                <a:solidFill>
                  <a:schemeClr val="tx1"/>
                </a:solidFill>
              </a:rPr>
              <a:t> </a:t>
            </a:r>
          </a:p>
          <a:p>
            <a:pPr lvl="0"/>
            <a:r>
              <a:rPr lang="en-GB" sz="1600" dirty="0" smtClean="0">
                <a:solidFill>
                  <a:schemeClr val="tx1"/>
                </a:solidFill>
              </a:rPr>
              <a:t>6.	For </a:t>
            </a:r>
            <a:r>
              <a:rPr lang="en-GB" sz="1600" dirty="0">
                <a:solidFill>
                  <a:schemeClr val="tx1"/>
                </a:solidFill>
              </a:rPr>
              <a:t>all VAT registered businesses using the Flat Rate Scheme, only purchases </a:t>
            </a:r>
            <a:r>
              <a:rPr lang="en-GB" sz="1600" dirty="0" smtClean="0">
                <a:solidFill>
                  <a:schemeClr val="tx1"/>
                </a:solidFill>
              </a:rPr>
              <a:t>	invoices </a:t>
            </a:r>
            <a:r>
              <a:rPr lang="en-GB" sz="1600" dirty="0">
                <a:solidFill>
                  <a:schemeClr val="tx1"/>
                </a:solidFill>
              </a:rPr>
              <a:t>for capital goods costing more than £2,000 will have to be digitally </a:t>
            </a:r>
            <a:r>
              <a:rPr lang="en-GB" sz="1600" dirty="0" smtClean="0">
                <a:solidFill>
                  <a:schemeClr val="tx1"/>
                </a:solidFill>
              </a:rPr>
              <a:t>	recorded </a:t>
            </a:r>
            <a:r>
              <a:rPr lang="en-GB" sz="1600" dirty="0">
                <a:solidFill>
                  <a:schemeClr val="tx1"/>
                </a:solidFill>
              </a:rPr>
              <a:t>under the MTD regulations.</a:t>
            </a:r>
          </a:p>
          <a:p>
            <a:r>
              <a:rPr lang="en-GB" sz="1600" dirty="0">
                <a:solidFill>
                  <a:schemeClr val="tx1"/>
                </a:solidFill>
              </a:rPr>
              <a:t> </a:t>
            </a:r>
          </a:p>
          <a:p>
            <a:pPr lvl="0"/>
            <a:r>
              <a:rPr lang="en-GB" sz="1600" dirty="0" smtClean="0">
                <a:solidFill>
                  <a:schemeClr val="tx1"/>
                </a:solidFill>
              </a:rPr>
              <a:t>7.	The </a:t>
            </a:r>
            <a:r>
              <a:rPr lang="en-GB" sz="1600" dirty="0">
                <a:solidFill>
                  <a:schemeClr val="tx1"/>
                </a:solidFill>
              </a:rPr>
              <a:t>deadlines for the submission of VAT returns under the MTD regulations will </a:t>
            </a:r>
            <a:r>
              <a:rPr lang="en-GB" sz="1600" dirty="0" smtClean="0">
                <a:solidFill>
                  <a:schemeClr val="tx1"/>
                </a:solidFill>
              </a:rPr>
              <a:t>	remain </a:t>
            </a:r>
            <a:r>
              <a:rPr lang="en-GB" sz="1600" dirty="0">
                <a:solidFill>
                  <a:schemeClr val="tx1"/>
                </a:solidFill>
              </a:rPr>
              <a:t>unchanged. However, there will be no requirement to change VAT </a:t>
            </a:r>
            <a:r>
              <a:rPr lang="en-GB" sz="1600" dirty="0" smtClean="0">
                <a:solidFill>
                  <a:schemeClr val="tx1"/>
                </a:solidFill>
              </a:rPr>
              <a:t>	quarter </a:t>
            </a:r>
            <a:r>
              <a:rPr lang="en-GB" sz="1600" dirty="0">
                <a:solidFill>
                  <a:schemeClr val="tx1"/>
                </a:solidFill>
              </a:rPr>
              <a:t>dates to align with the tax / accounting year-end.</a:t>
            </a:r>
          </a:p>
          <a:p>
            <a:r>
              <a:rPr lang="en-GB" sz="1600" dirty="0">
                <a:solidFill>
                  <a:schemeClr val="tx1"/>
                </a:solidFill>
              </a:rPr>
              <a:t> </a:t>
            </a:r>
          </a:p>
          <a:p>
            <a:pPr lvl="0"/>
            <a:r>
              <a:rPr lang="en-GB" sz="1600" dirty="0" smtClean="0">
                <a:solidFill>
                  <a:schemeClr val="tx1"/>
                </a:solidFill>
              </a:rPr>
              <a:t>8.	Our </a:t>
            </a:r>
            <a:r>
              <a:rPr lang="en-GB" sz="1600" dirty="0">
                <a:solidFill>
                  <a:schemeClr val="tx1"/>
                </a:solidFill>
              </a:rPr>
              <a:t>advice for all businesses, whose VAT Return quarters are ending on or </a:t>
            </a:r>
            <a:r>
              <a:rPr lang="en-GB" sz="1600" dirty="0" smtClean="0">
                <a:solidFill>
                  <a:schemeClr val="tx1"/>
                </a:solidFill>
              </a:rPr>
              <a:t>	before </a:t>
            </a:r>
            <a:r>
              <a:rPr lang="en-GB" sz="1600" dirty="0">
                <a:solidFill>
                  <a:schemeClr val="tx1"/>
                </a:solidFill>
              </a:rPr>
              <a:t>31 March 2019, </a:t>
            </a:r>
            <a:r>
              <a:rPr lang="en-GB" sz="1600" b="1" u="sng" dirty="0">
                <a:solidFill>
                  <a:schemeClr val="tx1"/>
                </a:solidFill>
              </a:rPr>
              <a:t>is to register for MTD for VAT after the submission of this </a:t>
            </a:r>
            <a:r>
              <a:rPr lang="en-GB" sz="1600" b="1" dirty="0" smtClean="0">
                <a:solidFill>
                  <a:schemeClr val="tx1"/>
                </a:solidFill>
              </a:rPr>
              <a:t>	</a:t>
            </a:r>
            <a:r>
              <a:rPr lang="en-GB" sz="1600" b="1" u="sng" dirty="0" smtClean="0">
                <a:solidFill>
                  <a:schemeClr val="tx1"/>
                </a:solidFill>
              </a:rPr>
              <a:t>VAT </a:t>
            </a:r>
            <a:r>
              <a:rPr lang="en-GB" sz="1600" b="1" u="sng" dirty="0">
                <a:solidFill>
                  <a:schemeClr val="tx1"/>
                </a:solidFill>
              </a:rPr>
              <a:t>return</a:t>
            </a:r>
            <a:r>
              <a:rPr lang="en-GB" sz="1600" dirty="0">
                <a:solidFill>
                  <a:schemeClr val="tx1"/>
                </a:solidFill>
              </a:rPr>
              <a:t>.</a:t>
            </a:r>
          </a:p>
          <a:p>
            <a:r>
              <a:rPr lang="en-GB" dirty="0">
                <a:solidFill>
                  <a:schemeClr val="tx1"/>
                </a:solidFill>
              </a:rPr>
              <a:t> </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3787" y="5683692"/>
            <a:ext cx="428625" cy="485775"/>
          </a:xfrm>
          <a:prstGeom prst="rect">
            <a:avLst/>
          </a:prstGeom>
        </p:spPr>
      </p:pic>
    </p:spTree>
    <p:extLst>
      <p:ext uri="{BB962C8B-B14F-4D97-AF65-F5344CB8AC3E}">
        <p14:creationId xmlns:p14="http://schemas.microsoft.com/office/powerpoint/2010/main" val="543685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0865" y="6289782"/>
            <a:ext cx="4333947" cy="505327"/>
          </a:xfrm>
        </p:spPr>
        <p:txBody>
          <a:bodyPr>
            <a:normAutofit fontScale="90000"/>
          </a:bodyPr>
          <a:lstStyle/>
          <a:p>
            <a:r>
              <a:rPr lang="en-GB" dirty="0" smtClean="0">
                <a:solidFill>
                  <a:schemeClr val="bg2">
                    <a:lumMod val="50000"/>
                  </a:schemeClr>
                </a:solidFill>
                <a:latin typeface="Times New Roman" panose="02020603050405020304" pitchFamily="18" charset="0"/>
                <a:cs typeface="Times New Roman" panose="02020603050405020304" pitchFamily="18" charset="0"/>
              </a:rPr>
              <a:t>ROBINSON STERLING</a:t>
            </a:r>
            <a:endParaRPr lang="en-GB" dirty="0">
              <a:solidFill>
                <a:schemeClr val="bg2">
                  <a:lumMod val="50000"/>
                </a:schemeClr>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684211" y="268705"/>
            <a:ext cx="9277935" cy="6021077"/>
          </a:xfrm>
        </p:spPr>
        <p:txBody>
          <a:bodyPr>
            <a:normAutofit/>
          </a:bodyPr>
          <a:lstStyle/>
          <a:p>
            <a:r>
              <a:rPr lang="en-GB" sz="2800" b="1" u="sng" dirty="0" smtClean="0">
                <a:solidFill>
                  <a:schemeClr val="tx1"/>
                </a:solidFill>
              </a:rPr>
              <a:t>Major software </a:t>
            </a:r>
            <a:r>
              <a:rPr lang="en-GB" sz="2800" b="1" u="sng" dirty="0">
                <a:solidFill>
                  <a:schemeClr val="tx1"/>
                </a:solidFill>
              </a:rPr>
              <a:t>products on the </a:t>
            </a:r>
            <a:r>
              <a:rPr lang="en-GB" sz="2800" b="1" u="sng" dirty="0" smtClean="0">
                <a:solidFill>
                  <a:schemeClr val="tx1"/>
                </a:solidFill>
              </a:rPr>
              <a:t>market </a:t>
            </a:r>
            <a:r>
              <a:rPr lang="en-GB" sz="2800" b="1" dirty="0" smtClean="0">
                <a:solidFill>
                  <a:schemeClr val="tx1"/>
                </a:solidFill>
              </a:rPr>
              <a:t>(1)</a:t>
            </a:r>
            <a:endParaRPr lang="en-GB" sz="1600" dirty="0">
              <a:solidFill>
                <a:schemeClr val="tx1"/>
              </a:solidFill>
            </a:endParaRPr>
          </a:p>
          <a:p>
            <a:endParaRPr lang="en-GB" sz="100" dirty="0" smtClean="0"/>
          </a:p>
          <a:p>
            <a:r>
              <a:rPr lang="en-GB" sz="1600" dirty="0">
                <a:solidFill>
                  <a:schemeClr val="tx1"/>
                </a:solidFill>
              </a:rPr>
              <a:t>There are a number of software providers in the market who have developed both main and bridging software for MTD for VAT</a:t>
            </a:r>
            <a:r>
              <a:rPr lang="en-GB" sz="1600" dirty="0" smtClean="0">
                <a:solidFill>
                  <a:schemeClr val="tx1"/>
                </a:solidFill>
              </a:rPr>
              <a:t>.</a:t>
            </a:r>
          </a:p>
          <a:p>
            <a:r>
              <a:rPr lang="en-GB" sz="1600" dirty="0" smtClean="0">
                <a:solidFill>
                  <a:schemeClr val="tx1"/>
                </a:solidFill>
              </a:rPr>
              <a:t> </a:t>
            </a:r>
          </a:p>
          <a:p>
            <a:r>
              <a:rPr lang="en-GB" sz="1600" dirty="0" smtClean="0">
                <a:solidFill>
                  <a:schemeClr val="tx1"/>
                </a:solidFill>
              </a:rPr>
              <a:t>For your </a:t>
            </a:r>
            <a:r>
              <a:rPr lang="en-GB" sz="1600" b="1" u="sng" dirty="0" smtClean="0">
                <a:solidFill>
                  <a:schemeClr val="tx1"/>
                </a:solidFill>
              </a:rPr>
              <a:t>main </a:t>
            </a:r>
            <a:r>
              <a:rPr lang="en-GB" sz="1600" b="1" u="sng" dirty="0">
                <a:solidFill>
                  <a:schemeClr val="tx1"/>
                </a:solidFill>
              </a:rPr>
              <a:t>software</a:t>
            </a:r>
            <a:r>
              <a:rPr lang="en-GB" sz="1600" dirty="0">
                <a:solidFill>
                  <a:schemeClr val="tx1"/>
                </a:solidFill>
              </a:rPr>
              <a:t> for MTD for VAT, you could </a:t>
            </a:r>
            <a:r>
              <a:rPr lang="en-GB" sz="1600" dirty="0" smtClean="0">
                <a:solidFill>
                  <a:schemeClr val="tx1"/>
                </a:solidFill>
              </a:rPr>
              <a:t>consider:</a:t>
            </a:r>
          </a:p>
          <a:p>
            <a:endParaRPr lang="en-GB" sz="800" dirty="0" smtClean="0">
              <a:solidFill>
                <a:schemeClr val="tx1"/>
              </a:solidFill>
            </a:endParaRPr>
          </a:p>
          <a:p>
            <a:pPr marL="342900" indent="-342900">
              <a:buAutoNum type="arabicPeriod"/>
            </a:pPr>
            <a:r>
              <a:rPr lang="en-GB" sz="1600" dirty="0" smtClean="0">
                <a:solidFill>
                  <a:schemeClr val="tx1"/>
                </a:solidFill>
              </a:rPr>
              <a:t>Sage </a:t>
            </a:r>
            <a:r>
              <a:rPr lang="en-GB" sz="1600" dirty="0">
                <a:solidFill>
                  <a:schemeClr val="tx1"/>
                </a:solidFill>
              </a:rPr>
              <a:t>–  more details on </a:t>
            </a:r>
            <a:r>
              <a:rPr lang="en-GB" sz="1600" u="sng" dirty="0">
                <a:solidFill>
                  <a:schemeClr val="tx1"/>
                </a:solidFill>
                <a:hlinkClick r:id="rId2"/>
              </a:rPr>
              <a:t>https://www.sage.com/en-gb/making-tax-digital</a:t>
            </a:r>
            <a:r>
              <a:rPr lang="en-GB" sz="1600" u="sng" dirty="0" smtClean="0">
                <a:solidFill>
                  <a:schemeClr val="tx1"/>
                </a:solidFill>
                <a:hlinkClick r:id="rId2"/>
              </a:rPr>
              <a:t>/</a:t>
            </a:r>
            <a:endParaRPr lang="en-GB" sz="1600" u="sng" dirty="0" smtClean="0">
              <a:solidFill>
                <a:schemeClr val="tx1"/>
              </a:solidFill>
            </a:endParaRPr>
          </a:p>
          <a:p>
            <a:pPr marL="342900" indent="-342900">
              <a:buAutoNum type="arabicPeriod"/>
            </a:pPr>
            <a:endParaRPr lang="en-GB" sz="800" u="sng" dirty="0" smtClean="0">
              <a:solidFill>
                <a:schemeClr val="tx1"/>
              </a:solidFill>
            </a:endParaRPr>
          </a:p>
          <a:p>
            <a:pPr marL="342900" indent="-342900">
              <a:buAutoNum type="arabicPeriod" startAt="2"/>
            </a:pPr>
            <a:r>
              <a:rPr lang="en-GB" sz="1600" dirty="0" smtClean="0">
                <a:solidFill>
                  <a:schemeClr val="tx1"/>
                </a:solidFill>
              </a:rPr>
              <a:t>Xero </a:t>
            </a:r>
            <a:r>
              <a:rPr lang="en-GB" sz="1600" dirty="0">
                <a:solidFill>
                  <a:schemeClr val="tx1"/>
                </a:solidFill>
              </a:rPr>
              <a:t>– more details on </a:t>
            </a:r>
            <a:r>
              <a:rPr lang="en-GB" sz="1600" u="sng" dirty="0">
                <a:solidFill>
                  <a:schemeClr val="tx1"/>
                </a:solidFill>
                <a:hlinkClick r:id="rId3"/>
              </a:rPr>
              <a:t>https://</a:t>
            </a:r>
            <a:r>
              <a:rPr lang="en-GB" sz="1600" u="sng" dirty="0" smtClean="0">
                <a:solidFill>
                  <a:schemeClr val="tx1"/>
                </a:solidFill>
                <a:hlinkClick r:id="rId3"/>
              </a:rPr>
              <a:t>www.xero.com/uk/resources/making-tax-digital/</a:t>
            </a:r>
            <a:endParaRPr lang="en-GB" sz="1600" u="sng" dirty="0" smtClean="0">
              <a:solidFill>
                <a:schemeClr val="tx1"/>
              </a:solidFill>
            </a:endParaRPr>
          </a:p>
          <a:p>
            <a:pPr marL="342900" indent="-342900">
              <a:buAutoNum type="arabicPeriod" startAt="2"/>
            </a:pPr>
            <a:endParaRPr lang="en-GB" sz="800" u="sng" dirty="0" smtClean="0">
              <a:solidFill>
                <a:schemeClr val="tx1"/>
              </a:solidFill>
            </a:endParaRPr>
          </a:p>
          <a:p>
            <a:pPr marL="342900" indent="-342900">
              <a:buAutoNum type="arabicPeriod" startAt="3"/>
            </a:pPr>
            <a:r>
              <a:rPr lang="en-GB" sz="1600" dirty="0" smtClean="0">
                <a:solidFill>
                  <a:schemeClr val="tx1"/>
                </a:solidFill>
              </a:rPr>
              <a:t>QuickBooks – more details on  </a:t>
            </a:r>
            <a:r>
              <a:rPr lang="en-GB" sz="1600" u="sng" dirty="0" smtClean="0">
                <a:solidFill>
                  <a:schemeClr val="tx1"/>
                </a:solidFill>
                <a:hlinkClick r:id="rId4"/>
              </a:rPr>
              <a:t>https://quickbooks.intuit.com/uk/making-tax-digital/</a:t>
            </a:r>
            <a:endParaRPr lang="en-GB" sz="1600" u="sng" dirty="0" smtClean="0">
              <a:solidFill>
                <a:schemeClr val="tx1"/>
              </a:solidFill>
            </a:endParaRPr>
          </a:p>
          <a:p>
            <a:pPr marL="342900" indent="-342900">
              <a:buAutoNum type="arabicPeriod" startAt="3"/>
            </a:pPr>
            <a:endParaRPr lang="en-GB" sz="800" u="sng" dirty="0" smtClean="0">
              <a:solidFill>
                <a:schemeClr val="tx1"/>
              </a:solidFill>
            </a:endParaRPr>
          </a:p>
          <a:p>
            <a:pPr marL="342900" indent="-342900">
              <a:buAutoNum type="arabicPeriod" startAt="3"/>
            </a:pPr>
            <a:r>
              <a:rPr lang="en-GB" sz="1600" dirty="0" smtClean="0">
                <a:solidFill>
                  <a:schemeClr val="tx1"/>
                </a:solidFill>
              </a:rPr>
              <a:t>Digita – more details on  </a:t>
            </a:r>
            <a:r>
              <a:rPr lang="en-GB" sz="1600" dirty="0">
                <a:hlinkClick r:id="rId5"/>
              </a:rPr>
              <a:t>https://</a:t>
            </a:r>
            <a:r>
              <a:rPr lang="en-GB" sz="1600" dirty="0" smtClean="0">
                <a:hlinkClick r:id="rId5"/>
              </a:rPr>
              <a:t>tax.thomsonreuters.co.uk/digita/</a:t>
            </a:r>
            <a:endParaRPr lang="en-GB" sz="1600" dirty="0" smtClean="0"/>
          </a:p>
          <a:p>
            <a:pPr marL="342900" indent="-342900">
              <a:buAutoNum type="arabicPeriod" startAt="3"/>
            </a:pPr>
            <a:endParaRPr lang="en-GB" sz="800" dirty="0"/>
          </a:p>
          <a:p>
            <a:pPr marL="342900" indent="-342900">
              <a:buAutoNum type="arabicPeriod" startAt="3"/>
            </a:pPr>
            <a:r>
              <a:rPr lang="en-GB" sz="1600" dirty="0" smtClean="0">
                <a:solidFill>
                  <a:schemeClr val="tx1"/>
                </a:solidFill>
              </a:rPr>
              <a:t>FreeAgent </a:t>
            </a:r>
            <a:r>
              <a:rPr lang="en-GB" sz="1600" dirty="0">
                <a:solidFill>
                  <a:schemeClr val="tx1"/>
                </a:solidFill>
              </a:rPr>
              <a:t>– more details on </a:t>
            </a:r>
            <a:r>
              <a:rPr lang="en-GB" sz="1600" u="sng" dirty="0">
                <a:solidFill>
                  <a:schemeClr val="tx1"/>
                </a:solidFill>
                <a:hlinkClick r:id="rId6"/>
              </a:rPr>
              <a:t>https://www.freeagent.com/guides/making-tax-digital/</a:t>
            </a:r>
            <a:endParaRPr lang="en-GB" sz="1600" dirty="0">
              <a:solidFill>
                <a:schemeClr val="tx1"/>
              </a:solidFill>
            </a:endParaRPr>
          </a:p>
          <a:p>
            <a:endParaRPr lang="en-GB" sz="1600" dirty="0" smtClean="0">
              <a:solidFill>
                <a:schemeClr val="tx1"/>
              </a:solidFill>
            </a:endParaRPr>
          </a:p>
          <a:p>
            <a:r>
              <a:rPr lang="en-GB" sz="1600" b="1" u="sng" dirty="0" smtClean="0">
                <a:solidFill>
                  <a:schemeClr val="tx1"/>
                </a:solidFill>
              </a:rPr>
              <a:t>N.B</a:t>
            </a:r>
            <a:r>
              <a:rPr lang="en-GB" sz="1600" dirty="0" smtClean="0">
                <a:solidFill>
                  <a:schemeClr val="tx1"/>
                </a:solidFill>
              </a:rPr>
              <a:t>:	The </a:t>
            </a:r>
            <a:r>
              <a:rPr lang="en-GB" sz="1600" dirty="0">
                <a:solidFill>
                  <a:schemeClr val="tx1"/>
                </a:solidFill>
              </a:rPr>
              <a:t>above list is only a sample of the main </a:t>
            </a:r>
            <a:r>
              <a:rPr lang="en-GB" sz="1600" dirty="0" smtClean="0">
                <a:solidFill>
                  <a:schemeClr val="tx1"/>
                </a:solidFill>
              </a:rPr>
              <a:t>software </a:t>
            </a:r>
            <a:r>
              <a:rPr lang="en-GB" sz="1600" dirty="0">
                <a:solidFill>
                  <a:schemeClr val="tx1"/>
                </a:solidFill>
              </a:rPr>
              <a:t>available to businesses in the </a:t>
            </a:r>
            <a:r>
              <a:rPr lang="en-GB" sz="1600" dirty="0" smtClean="0">
                <a:solidFill>
                  <a:schemeClr val="tx1"/>
                </a:solidFill>
              </a:rPr>
              <a:t>  	market for </a:t>
            </a:r>
            <a:r>
              <a:rPr lang="en-GB" sz="1600" dirty="0">
                <a:solidFill>
                  <a:schemeClr val="tx1"/>
                </a:solidFill>
              </a:rPr>
              <a:t>MTD for VAT.</a:t>
            </a:r>
          </a:p>
          <a:p>
            <a:endParaRPr lang="en-GB" sz="1600" dirty="0">
              <a:solidFill>
                <a:schemeClr val="tx1"/>
              </a:solidFill>
            </a:endParaRPr>
          </a:p>
          <a:p>
            <a:endParaRPr lang="en-GB" sz="100" dirty="0" smtClean="0"/>
          </a:p>
        </p:txBody>
      </p:sp>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543787" y="5683692"/>
            <a:ext cx="428625" cy="485775"/>
          </a:xfrm>
          <a:prstGeom prst="rect">
            <a:avLst/>
          </a:prstGeom>
        </p:spPr>
      </p:pic>
    </p:spTree>
    <p:extLst>
      <p:ext uri="{BB962C8B-B14F-4D97-AF65-F5344CB8AC3E}">
        <p14:creationId xmlns:p14="http://schemas.microsoft.com/office/powerpoint/2010/main" val="4013980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6801" y="6232358"/>
            <a:ext cx="4344988" cy="545432"/>
          </a:xfrm>
        </p:spPr>
        <p:txBody>
          <a:bodyPr>
            <a:normAutofit fontScale="90000"/>
          </a:bodyPr>
          <a:lstStyle/>
          <a:p>
            <a:r>
              <a:rPr lang="en-GB" dirty="0" smtClean="0">
                <a:solidFill>
                  <a:schemeClr val="bg2">
                    <a:lumMod val="50000"/>
                  </a:schemeClr>
                </a:solidFill>
                <a:latin typeface="Times New Roman" panose="02020603050405020304" pitchFamily="18" charset="0"/>
                <a:cs typeface="Times New Roman" panose="02020603050405020304" pitchFamily="18" charset="0"/>
              </a:rPr>
              <a:t>Robinson sterling</a:t>
            </a:r>
            <a:endParaRPr lang="en-GB" dirty="0">
              <a:solidFill>
                <a:schemeClr val="bg2">
                  <a:lumMod val="50000"/>
                </a:schemeClr>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620044" y="180473"/>
            <a:ext cx="9574714" cy="6051885"/>
          </a:xfrm>
        </p:spPr>
        <p:txBody>
          <a:bodyPr>
            <a:normAutofit lnSpcReduction="10000"/>
          </a:bodyPr>
          <a:lstStyle/>
          <a:p>
            <a:r>
              <a:rPr lang="en-GB" sz="2800" b="1" u="sng" dirty="0">
                <a:solidFill>
                  <a:schemeClr val="tx1"/>
                </a:solidFill>
              </a:rPr>
              <a:t>Major software products on the market </a:t>
            </a:r>
            <a:r>
              <a:rPr lang="en-GB" sz="2800" b="1" dirty="0" smtClean="0">
                <a:solidFill>
                  <a:schemeClr val="tx1"/>
                </a:solidFill>
              </a:rPr>
              <a:t>(2)</a:t>
            </a:r>
            <a:endParaRPr lang="en-GB" sz="2800" dirty="0">
              <a:solidFill>
                <a:schemeClr val="tx1"/>
              </a:solidFill>
            </a:endParaRPr>
          </a:p>
          <a:p>
            <a:r>
              <a:rPr lang="en-GB" sz="1600" dirty="0" smtClean="0">
                <a:solidFill>
                  <a:schemeClr val="tx1"/>
                </a:solidFill>
              </a:rPr>
              <a:t>Where accounting records of a business are maintained either manually or in a digital format on a spreadsheet, MTD compliant bridging software would need to be used to file a business’s VAT returns.</a:t>
            </a:r>
          </a:p>
          <a:p>
            <a:r>
              <a:rPr lang="en-GB" sz="1600" b="1" u="sng" dirty="0" smtClean="0">
                <a:solidFill>
                  <a:schemeClr val="tx1"/>
                </a:solidFill>
              </a:rPr>
              <a:t>N.B</a:t>
            </a:r>
            <a:r>
              <a:rPr lang="en-GB" sz="1600" b="1" dirty="0" smtClean="0">
                <a:solidFill>
                  <a:schemeClr val="tx1"/>
                </a:solidFill>
              </a:rPr>
              <a:t>:	</a:t>
            </a:r>
            <a:r>
              <a:rPr lang="en-GB" sz="1600" dirty="0" smtClean="0">
                <a:solidFill>
                  <a:schemeClr val="tx1"/>
                </a:solidFill>
              </a:rPr>
              <a:t>Where accounting records are </a:t>
            </a:r>
            <a:r>
              <a:rPr lang="en-GB" sz="1600" u="sng" dirty="0" smtClean="0">
                <a:solidFill>
                  <a:schemeClr val="tx1"/>
                </a:solidFill>
              </a:rPr>
              <a:t>kept manually</a:t>
            </a:r>
            <a:r>
              <a:rPr lang="en-GB" sz="1600" dirty="0" smtClean="0">
                <a:solidFill>
                  <a:schemeClr val="tx1"/>
                </a:solidFill>
              </a:rPr>
              <a:t>, the relevant information would initially 	need to be converted into digital format using a spreadsheet. Bridging software 	could then be used to file the VAT return.</a:t>
            </a:r>
          </a:p>
          <a:p>
            <a:endParaRPr lang="en-GB" sz="1600" dirty="0" smtClean="0">
              <a:solidFill>
                <a:schemeClr val="tx1"/>
              </a:solidFill>
            </a:endParaRPr>
          </a:p>
          <a:p>
            <a:r>
              <a:rPr lang="en-GB" sz="1600" dirty="0">
                <a:solidFill>
                  <a:schemeClr val="tx1"/>
                </a:solidFill>
              </a:rPr>
              <a:t>There are a number of software providers in the market who have developed </a:t>
            </a:r>
            <a:r>
              <a:rPr lang="en-GB" sz="1600" dirty="0" smtClean="0">
                <a:solidFill>
                  <a:schemeClr val="tx1"/>
                </a:solidFill>
              </a:rPr>
              <a:t>bridging </a:t>
            </a:r>
            <a:r>
              <a:rPr lang="en-GB" sz="1600" dirty="0">
                <a:solidFill>
                  <a:schemeClr val="tx1"/>
                </a:solidFill>
              </a:rPr>
              <a:t>software for MTD for VAT</a:t>
            </a:r>
            <a:r>
              <a:rPr lang="en-GB" sz="1600" dirty="0" smtClean="0">
                <a:solidFill>
                  <a:schemeClr val="tx1"/>
                </a:solidFill>
              </a:rPr>
              <a:t>.</a:t>
            </a:r>
          </a:p>
          <a:p>
            <a:r>
              <a:rPr lang="en-GB" sz="1600" dirty="0" smtClean="0">
                <a:solidFill>
                  <a:schemeClr val="tx1"/>
                </a:solidFill>
              </a:rPr>
              <a:t> For </a:t>
            </a:r>
            <a:r>
              <a:rPr lang="en-GB" sz="1600" dirty="0">
                <a:solidFill>
                  <a:schemeClr val="tx1"/>
                </a:solidFill>
              </a:rPr>
              <a:t>your </a:t>
            </a:r>
            <a:r>
              <a:rPr lang="en-GB" sz="1600" b="1" u="sng" dirty="0" smtClean="0">
                <a:solidFill>
                  <a:schemeClr val="tx1"/>
                </a:solidFill>
              </a:rPr>
              <a:t>bridging software </a:t>
            </a:r>
            <a:r>
              <a:rPr lang="en-GB" sz="1600" dirty="0">
                <a:solidFill>
                  <a:schemeClr val="tx1"/>
                </a:solidFill>
              </a:rPr>
              <a:t>for MTD for VAT, you could consider</a:t>
            </a:r>
            <a:r>
              <a:rPr lang="en-GB" sz="1600" dirty="0" smtClean="0">
                <a:solidFill>
                  <a:schemeClr val="tx1"/>
                </a:solidFill>
              </a:rPr>
              <a:t>:</a:t>
            </a:r>
          </a:p>
          <a:p>
            <a:pPr marL="342900" indent="-342900">
              <a:buFont typeface="+mj-lt"/>
              <a:buAutoNum type="arabicPeriod"/>
            </a:pPr>
            <a:r>
              <a:rPr lang="en-GB" sz="1600" dirty="0" err="1" smtClean="0">
                <a:solidFill>
                  <a:schemeClr val="tx1"/>
                </a:solidFill>
              </a:rPr>
              <a:t>Onvio</a:t>
            </a:r>
            <a:r>
              <a:rPr lang="en-GB" sz="1600" dirty="0" smtClean="0">
                <a:solidFill>
                  <a:schemeClr val="tx1"/>
                </a:solidFill>
              </a:rPr>
              <a:t> VAT – details on </a:t>
            </a:r>
            <a:r>
              <a:rPr lang="en-GB" sz="1600" u="sng" dirty="0">
                <a:hlinkClick r:id="rId2"/>
              </a:rPr>
              <a:t>https://</a:t>
            </a:r>
            <a:r>
              <a:rPr lang="en-GB" sz="1600" u="sng" dirty="0" smtClean="0">
                <a:hlinkClick r:id="rId2"/>
              </a:rPr>
              <a:t>tax.thomsonreuters.co.uk/onvio/making-tax-digital-software</a:t>
            </a:r>
            <a:endParaRPr lang="en-GB" sz="1600" u="sng" dirty="0"/>
          </a:p>
          <a:p>
            <a:pPr marL="342900" indent="-342900">
              <a:buFont typeface="+mj-lt"/>
              <a:buAutoNum type="arabicPeriod"/>
            </a:pPr>
            <a:r>
              <a:rPr lang="en-GB" sz="1600" dirty="0" smtClean="0">
                <a:solidFill>
                  <a:schemeClr val="tx1"/>
                </a:solidFill>
              </a:rPr>
              <a:t>Iris </a:t>
            </a:r>
            <a:r>
              <a:rPr lang="en-GB" sz="1600" dirty="0">
                <a:solidFill>
                  <a:schemeClr val="tx1"/>
                </a:solidFill>
              </a:rPr>
              <a:t>for </a:t>
            </a:r>
            <a:r>
              <a:rPr lang="en-GB" sz="1600" dirty="0" smtClean="0">
                <a:solidFill>
                  <a:schemeClr val="tx1"/>
                </a:solidFill>
              </a:rPr>
              <a:t>MTD - details </a:t>
            </a:r>
            <a:r>
              <a:rPr lang="en-GB" sz="1600" dirty="0">
                <a:solidFill>
                  <a:schemeClr val="tx1"/>
                </a:solidFill>
              </a:rPr>
              <a:t>available on  </a:t>
            </a:r>
            <a:r>
              <a:rPr lang="en-GB" sz="1600" u="sng" dirty="0">
                <a:hlinkClick r:id="rId3"/>
              </a:rPr>
              <a:t>https://www.iris.co.uk/insight/making-tax-digital/VAT-Filer</a:t>
            </a:r>
            <a:r>
              <a:rPr lang="en-GB" sz="1600" u="sng" dirty="0" smtClean="0">
                <a:hlinkClick r:id="rId3"/>
              </a:rPr>
              <a:t>/</a:t>
            </a:r>
            <a:endParaRPr lang="en-GB" sz="1600" u="sng" dirty="0" smtClean="0"/>
          </a:p>
          <a:p>
            <a:pPr marL="342900" indent="-342900">
              <a:buFont typeface="+mj-lt"/>
              <a:buAutoNum type="arabicPeriod"/>
            </a:pPr>
            <a:r>
              <a:rPr lang="en-GB" sz="1600" dirty="0">
                <a:solidFill>
                  <a:schemeClr val="tx1"/>
                </a:solidFill>
              </a:rPr>
              <a:t>VAT Controller. Details available on</a:t>
            </a:r>
            <a:r>
              <a:rPr lang="en-GB" sz="1600" dirty="0"/>
              <a:t> </a:t>
            </a:r>
            <a:r>
              <a:rPr lang="en-GB" sz="1600" u="sng" dirty="0">
                <a:hlinkClick r:id="rId4"/>
              </a:rPr>
              <a:t>http://</a:t>
            </a:r>
            <a:r>
              <a:rPr lang="en-GB" sz="1600" u="sng" dirty="0" smtClean="0">
                <a:hlinkClick r:id="rId4"/>
              </a:rPr>
              <a:t>www.vatcontroller.co.uk/</a:t>
            </a:r>
            <a:endParaRPr lang="en-GB" sz="1600" u="sng" dirty="0" smtClean="0"/>
          </a:p>
          <a:p>
            <a:pPr marL="342900" indent="-342900">
              <a:buFont typeface="+mj-lt"/>
              <a:buAutoNum type="arabicPeriod"/>
            </a:pPr>
            <a:r>
              <a:rPr lang="en-GB" sz="1600" dirty="0" smtClean="0">
                <a:solidFill>
                  <a:schemeClr val="tx1"/>
                </a:solidFill>
              </a:rPr>
              <a:t>Excel </a:t>
            </a:r>
            <a:r>
              <a:rPr lang="en-GB" sz="1600" dirty="0">
                <a:solidFill>
                  <a:schemeClr val="tx1"/>
                </a:solidFill>
              </a:rPr>
              <a:t>vat filer. Details available on </a:t>
            </a:r>
            <a:r>
              <a:rPr lang="en-GB" sz="1600" u="sng" dirty="0">
                <a:hlinkClick r:id="rId5"/>
              </a:rPr>
              <a:t>https://</a:t>
            </a:r>
            <a:r>
              <a:rPr lang="en-GB" sz="1600" u="sng" dirty="0" smtClean="0">
                <a:hlinkClick r:id="rId5"/>
              </a:rPr>
              <a:t>www.absoluteexcelvatfiler.co.uk/</a:t>
            </a:r>
            <a:endParaRPr lang="en-GB" sz="1600" u="sng" dirty="0" smtClean="0"/>
          </a:p>
          <a:p>
            <a:pPr marL="342900" indent="-342900">
              <a:buFont typeface="+mj-lt"/>
              <a:buAutoNum type="arabicPeriod"/>
            </a:pPr>
            <a:r>
              <a:rPr lang="en-GB" sz="1600" dirty="0" smtClean="0">
                <a:solidFill>
                  <a:schemeClr val="tx1"/>
                </a:solidFill>
              </a:rPr>
              <a:t>Vital </a:t>
            </a:r>
            <a:r>
              <a:rPr lang="en-GB" sz="1600" dirty="0">
                <a:solidFill>
                  <a:schemeClr val="tx1"/>
                </a:solidFill>
              </a:rPr>
              <a:t>Tax for MTD. Detail available on </a:t>
            </a:r>
            <a:r>
              <a:rPr lang="en-GB" sz="1600" u="sng" dirty="0">
                <a:hlinkClick r:id="rId6"/>
              </a:rPr>
              <a:t>https://vitaltax.uk/</a:t>
            </a:r>
            <a:endParaRPr lang="en-GB" sz="1600" dirty="0"/>
          </a:p>
          <a:p>
            <a:endParaRPr lang="en-GB" sz="1600" dirty="0"/>
          </a:p>
          <a:p>
            <a:r>
              <a:rPr lang="en-GB" sz="1600" b="1" u="sng" dirty="0" smtClean="0">
                <a:solidFill>
                  <a:schemeClr val="tx1"/>
                </a:solidFill>
              </a:rPr>
              <a:t>N.B</a:t>
            </a:r>
            <a:r>
              <a:rPr lang="en-GB" sz="1600" dirty="0">
                <a:solidFill>
                  <a:schemeClr val="tx1"/>
                </a:solidFill>
              </a:rPr>
              <a:t>:	The above list is only a sample of the </a:t>
            </a:r>
            <a:r>
              <a:rPr lang="en-GB" sz="1600" dirty="0" smtClean="0">
                <a:solidFill>
                  <a:schemeClr val="tx1"/>
                </a:solidFill>
              </a:rPr>
              <a:t>bridging software </a:t>
            </a:r>
            <a:r>
              <a:rPr lang="en-GB" sz="1600" dirty="0">
                <a:solidFill>
                  <a:schemeClr val="tx1"/>
                </a:solidFill>
              </a:rPr>
              <a:t>available to businesses in </a:t>
            </a:r>
            <a:r>
              <a:rPr lang="en-GB" sz="1600" dirty="0" smtClean="0">
                <a:solidFill>
                  <a:schemeClr val="tx1"/>
                </a:solidFill>
              </a:rPr>
              <a:t>the 	market for </a:t>
            </a:r>
            <a:r>
              <a:rPr lang="en-GB" sz="1600" dirty="0">
                <a:solidFill>
                  <a:schemeClr val="tx1"/>
                </a:solidFill>
              </a:rPr>
              <a:t>MTD for VAT.</a:t>
            </a:r>
          </a:p>
          <a:p>
            <a:endParaRPr lang="en-GB" sz="1600" dirty="0">
              <a:solidFill>
                <a:schemeClr val="tx1"/>
              </a:solidFill>
            </a:endParaRPr>
          </a:p>
          <a:p>
            <a:endParaRPr lang="en-GB" sz="1600" dirty="0"/>
          </a:p>
          <a:p>
            <a:pPr marL="342900" indent="-342900">
              <a:buFont typeface="+mj-lt"/>
              <a:buAutoNum type="arabicPeriod"/>
            </a:pPr>
            <a:endParaRPr lang="en-GB" sz="1600" u="sng" dirty="0" smtClean="0"/>
          </a:p>
          <a:p>
            <a:pPr marL="342900" indent="-342900">
              <a:buFont typeface="+mj-lt"/>
              <a:buAutoNum type="arabicPeriod"/>
            </a:pPr>
            <a:endParaRPr lang="en-GB" sz="1600" dirty="0">
              <a:solidFill>
                <a:schemeClr val="tx1"/>
              </a:solidFill>
            </a:endParaRPr>
          </a:p>
          <a:p>
            <a:endParaRPr lang="en-GB" sz="1600" dirty="0" smtClean="0">
              <a:solidFill>
                <a:schemeClr val="tx1"/>
              </a:solidFill>
            </a:endParaRPr>
          </a:p>
          <a:p>
            <a:endParaRPr lang="en-GB" sz="1600" dirty="0" smtClean="0">
              <a:solidFill>
                <a:schemeClr val="tx1"/>
              </a:solidFill>
            </a:endParaRPr>
          </a:p>
        </p:txBody>
      </p:sp>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543787" y="5683692"/>
            <a:ext cx="428625" cy="485775"/>
          </a:xfrm>
          <a:prstGeom prst="rect">
            <a:avLst/>
          </a:prstGeom>
        </p:spPr>
      </p:pic>
    </p:spTree>
    <p:extLst>
      <p:ext uri="{BB962C8B-B14F-4D97-AF65-F5344CB8AC3E}">
        <p14:creationId xmlns:p14="http://schemas.microsoft.com/office/powerpoint/2010/main" val="2133003035"/>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215</TotalTime>
  <Words>358</Words>
  <Application>Microsoft Office PowerPoint</Application>
  <PresentationFormat>Widescreen</PresentationFormat>
  <Paragraphs>141</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Century Gothic</vt:lpstr>
      <vt:lpstr>Times New Roman</vt:lpstr>
      <vt:lpstr>Wingdings</vt:lpstr>
      <vt:lpstr>Wingdings 3</vt:lpstr>
      <vt:lpstr>Slice</vt:lpstr>
      <vt:lpstr>Robinson Sterling</vt:lpstr>
      <vt:lpstr>Robinson Sterling</vt:lpstr>
      <vt:lpstr>ROBINSON STERLING</vt:lpstr>
      <vt:lpstr>PowerPoint Presentation</vt:lpstr>
      <vt:lpstr>Robinson Sterling</vt:lpstr>
      <vt:lpstr>Robinson Sterling</vt:lpstr>
      <vt:lpstr>Robinson sterling</vt:lpstr>
      <vt:lpstr>ROBINSON STERLING</vt:lpstr>
      <vt:lpstr>Robinson sterling</vt:lpstr>
      <vt:lpstr>Robinson sterling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Robinson Sterling Chartered Accountants</dc:title>
  <dc:creator>Mukesh Pandit</dc:creator>
  <cp:lastModifiedBy>Mukesh Pandit</cp:lastModifiedBy>
  <cp:revision>26</cp:revision>
  <dcterms:created xsi:type="dcterms:W3CDTF">2019-04-02T15:34:09Z</dcterms:created>
  <dcterms:modified xsi:type="dcterms:W3CDTF">2019-04-03T11:42:25Z</dcterms:modified>
</cp:coreProperties>
</file>